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293" r:id="rId3"/>
    <p:sldId id="317" r:id="rId4"/>
    <p:sldId id="318" r:id="rId5"/>
    <p:sldId id="294" r:id="rId6"/>
    <p:sldId id="296" r:id="rId7"/>
    <p:sldId id="299" r:id="rId8"/>
    <p:sldId id="300" r:id="rId9"/>
    <p:sldId id="301" r:id="rId10"/>
    <p:sldId id="302" r:id="rId11"/>
    <p:sldId id="303" r:id="rId12"/>
    <p:sldId id="308" r:id="rId13"/>
    <p:sldId id="307" r:id="rId14"/>
    <p:sldId id="304" r:id="rId15"/>
    <p:sldId id="306" r:id="rId16"/>
    <p:sldId id="309" r:id="rId17"/>
    <p:sldId id="315" r:id="rId18"/>
    <p:sldId id="310" r:id="rId19"/>
    <p:sldId id="319" r:id="rId20"/>
    <p:sldId id="316" r:id="rId21"/>
    <p:sldId id="320" r:id="rId22"/>
    <p:sldId id="313" r:id="rId23"/>
    <p:sldId id="321" r:id="rId24"/>
    <p:sldId id="312" r:id="rId25"/>
    <p:sldId id="330" r:id="rId26"/>
    <p:sldId id="328" r:id="rId27"/>
    <p:sldId id="331" r:id="rId28"/>
    <p:sldId id="332" r:id="rId29"/>
    <p:sldId id="334" r:id="rId30"/>
    <p:sldId id="335" r:id="rId31"/>
    <p:sldId id="329" r:id="rId32"/>
    <p:sldId id="336" r:id="rId33"/>
    <p:sldId id="337" r:id="rId34"/>
    <p:sldId id="350" r:id="rId35"/>
    <p:sldId id="352" r:id="rId36"/>
    <p:sldId id="354" r:id="rId37"/>
    <p:sldId id="355" r:id="rId38"/>
    <p:sldId id="322" r:id="rId39"/>
    <p:sldId id="356" r:id="rId40"/>
    <p:sldId id="353" r:id="rId41"/>
    <p:sldId id="351" r:id="rId42"/>
    <p:sldId id="349" r:id="rId43"/>
    <p:sldId id="348" r:id="rId44"/>
    <p:sldId id="359" r:id="rId45"/>
    <p:sldId id="360" r:id="rId46"/>
    <p:sldId id="344" r:id="rId47"/>
    <p:sldId id="345" r:id="rId48"/>
    <p:sldId id="346"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254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9388" autoAdjust="0"/>
  </p:normalViewPr>
  <p:slideViewPr>
    <p:cSldViewPr snapToGrid="0">
      <p:cViewPr varScale="1">
        <p:scale>
          <a:sx n="57" d="100"/>
          <a:sy n="57" d="100"/>
        </p:scale>
        <p:origin x="10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如何认识算法工程这个职业方向</a:t>
            </a:r>
          </a:p>
        </p:txBody>
      </p:sp>
    </p:spTree>
    <p:extLst>
      <p:ext uri="{BB962C8B-B14F-4D97-AF65-F5344CB8AC3E}">
        <p14:creationId xmlns:p14="http://schemas.microsoft.com/office/powerpoint/2010/main" val="1081744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基本情况</a:t>
            </a:r>
          </a:p>
        </p:txBody>
      </p:sp>
    </p:spTree>
    <p:extLst>
      <p:ext uri="{BB962C8B-B14F-4D97-AF65-F5344CB8AC3E}">
        <p14:creationId xmlns:p14="http://schemas.microsoft.com/office/powerpoint/2010/main" val="947988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基本情况</a:t>
            </a:r>
          </a:p>
        </p:txBody>
      </p:sp>
    </p:spTree>
    <p:extLst>
      <p:ext uri="{BB962C8B-B14F-4D97-AF65-F5344CB8AC3E}">
        <p14:creationId xmlns:p14="http://schemas.microsoft.com/office/powerpoint/2010/main" val="4098654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基本情况</a:t>
            </a:r>
          </a:p>
        </p:txBody>
      </p:sp>
    </p:spTree>
    <p:extLst>
      <p:ext uri="{BB962C8B-B14F-4D97-AF65-F5344CB8AC3E}">
        <p14:creationId xmlns:p14="http://schemas.microsoft.com/office/powerpoint/2010/main" val="3471416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基本情况</a:t>
            </a:r>
          </a:p>
        </p:txBody>
      </p:sp>
    </p:spTree>
    <p:extLst>
      <p:ext uri="{BB962C8B-B14F-4D97-AF65-F5344CB8AC3E}">
        <p14:creationId xmlns:p14="http://schemas.microsoft.com/office/powerpoint/2010/main" val="690477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努力的方向</a:t>
            </a:r>
          </a:p>
        </p:txBody>
      </p:sp>
    </p:spTree>
    <p:extLst>
      <p:ext uri="{BB962C8B-B14F-4D97-AF65-F5344CB8AC3E}">
        <p14:creationId xmlns:p14="http://schemas.microsoft.com/office/powerpoint/2010/main" val="1949546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基本情况</a:t>
            </a:r>
          </a:p>
        </p:txBody>
      </p:sp>
    </p:spTree>
    <p:extLst>
      <p:ext uri="{BB962C8B-B14F-4D97-AF65-F5344CB8AC3E}">
        <p14:creationId xmlns:p14="http://schemas.microsoft.com/office/powerpoint/2010/main" val="1139824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基本情况</a:t>
            </a:r>
          </a:p>
        </p:txBody>
      </p:sp>
    </p:spTree>
    <p:extLst>
      <p:ext uri="{BB962C8B-B14F-4D97-AF65-F5344CB8AC3E}">
        <p14:creationId xmlns:p14="http://schemas.microsoft.com/office/powerpoint/2010/main" val="3897628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基本情况</a:t>
            </a:r>
          </a:p>
        </p:txBody>
      </p:sp>
    </p:spTree>
    <p:extLst>
      <p:ext uri="{BB962C8B-B14F-4D97-AF65-F5344CB8AC3E}">
        <p14:creationId xmlns:p14="http://schemas.microsoft.com/office/powerpoint/2010/main" val="2458506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基本情况</a:t>
            </a:r>
          </a:p>
        </p:txBody>
      </p:sp>
    </p:spTree>
    <p:extLst>
      <p:ext uri="{BB962C8B-B14F-4D97-AF65-F5344CB8AC3E}">
        <p14:creationId xmlns:p14="http://schemas.microsoft.com/office/powerpoint/2010/main" val="377196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建模不是调用算法，而是训练算法</a:t>
            </a:r>
          </a:p>
          <a:p>
            <a:endParaRPr lang="zh-CN" altLang="en-US" dirty="0"/>
          </a:p>
        </p:txBody>
      </p:sp>
    </p:spTree>
    <p:extLst>
      <p:ext uri="{BB962C8B-B14F-4D97-AF65-F5344CB8AC3E}">
        <p14:creationId xmlns:p14="http://schemas.microsoft.com/office/powerpoint/2010/main" val="113084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要论怎么学习</a:t>
            </a:r>
            <a:endParaRPr lang="en-US" altLang="zh-CN" dirty="0"/>
          </a:p>
          <a:p>
            <a:r>
              <a:rPr lang="zh-CN" altLang="en-US" dirty="0"/>
              <a:t>先看困难与价值</a:t>
            </a:r>
          </a:p>
        </p:txBody>
      </p:sp>
    </p:spTree>
    <p:extLst>
      <p:ext uri="{BB962C8B-B14F-4D97-AF65-F5344CB8AC3E}">
        <p14:creationId xmlns:p14="http://schemas.microsoft.com/office/powerpoint/2010/main" val="2313009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23165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923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从技术角度来看，价值巨大</a:t>
            </a:r>
          </a:p>
        </p:txBody>
      </p:sp>
    </p:spTree>
    <p:extLst>
      <p:ext uri="{BB962C8B-B14F-4D97-AF65-F5344CB8AC3E}">
        <p14:creationId xmlns:p14="http://schemas.microsoft.com/office/powerpoint/2010/main" val="542077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从企业招聘来看</a:t>
            </a:r>
          </a:p>
        </p:txBody>
      </p:sp>
    </p:spTree>
    <p:extLst>
      <p:ext uri="{BB962C8B-B14F-4D97-AF65-F5344CB8AC3E}">
        <p14:creationId xmlns:p14="http://schemas.microsoft.com/office/powerpoint/2010/main" val="3345594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关注这个行业，就不免听到很多声音</a:t>
            </a:r>
            <a:endParaRPr lang="en-US" altLang="zh-CN" dirty="0"/>
          </a:p>
          <a:p>
            <a:r>
              <a:rPr lang="zh-CN" altLang="en-US" dirty="0"/>
              <a:t>这些声音之大，以至于我们需要花费课上的时间来澄清</a:t>
            </a:r>
          </a:p>
        </p:txBody>
      </p:sp>
    </p:spTree>
    <p:extLst>
      <p:ext uri="{BB962C8B-B14F-4D97-AF65-F5344CB8AC3E}">
        <p14:creationId xmlns:p14="http://schemas.microsoft.com/office/powerpoint/2010/main" val="2464571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4532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坚决不做浪潮之下裸泳之人</a:t>
            </a:r>
          </a:p>
        </p:txBody>
      </p:sp>
    </p:spTree>
    <p:extLst>
      <p:ext uri="{BB962C8B-B14F-4D97-AF65-F5344CB8AC3E}">
        <p14:creationId xmlns:p14="http://schemas.microsoft.com/office/powerpoint/2010/main" val="3325543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算法是一个值得的从业方向，不要被一些凡尔赛的言论困扰</a:t>
            </a:r>
          </a:p>
        </p:txBody>
      </p:sp>
    </p:spTree>
    <p:extLst>
      <p:ext uri="{BB962C8B-B14F-4D97-AF65-F5344CB8AC3E}">
        <p14:creationId xmlns:p14="http://schemas.microsoft.com/office/powerpoint/2010/main" val="23833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基本情况</a:t>
            </a:r>
          </a:p>
        </p:txBody>
      </p:sp>
    </p:spTree>
    <p:extLst>
      <p:ext uri="{BB962C8B-B14F-4D97-AF65-F5344CB8AC3E}">
        <p14:creationId xmlns:p14="http://schemas.microsoft.com/office/powerpoint/2010/main" val="271820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2387600" y="2298700"/>
            <a:ext cx="19621500" cy="4648200"/>
          </a:xfrm>
          <a:prstGeom prst="rect">
            <a:avLst/>
          </a:prstGeom>
        </p:spPr>
        <p:txBody>
          <a:bodyPr anchor="b"/>
          <a:lstStyle/>
          <a:p>
            <a:r>
              <a:t>标题文本</a:t>
            </a:r>
          </a:p>
        </p:txBody>
      </p:sp>
      <p:sp>
        <p:nvSpPr>
          <p:cNvPr id="12" name="正文级别 1…"/>
          <p:cNvSpPr txBox="1">
            <a:spLocks noGrp="1"/>
          </p:cNvSpPr>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21"/>
          </p:nvPr>
        </p:nvSpPr>
        <p:spPr>
          <a:xfrm>
            <a:off x="2752725" y="-2489200"/>
            <a:ext cx="18840450" cy="12560300"/>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2387600" y="9448800"/>
            <a:ext cx="19621500" cy="2006600"/>
          </a:xfrm>
          <a:prstGeom prst="rect">
            <a:avLst/>
          </a:prstGeom>
        </p:spPr>
        <p:txBody>
          <a:bodyPr anchor="b"/>
          <a:lstStyle/>
          <a:p>
            <a:r>
              <a:t>标题文本</a:t>
            </a:r>
          </a:p>
        </p:txBody>
      </p:sp>
      <p:sp>
        <p:nvSpPr>
          <p:cNvPr id="22" name="正文级别 1…"/>
          <p:cNvSpPr txBox="1">
            <a:spLocks noGrp="1"/>
          </p:cNvSpPr>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idx="21"/>
          </p:nvPr>
        </p:nvSpPr>
        <p:spPr>
          <a:xfrm>
            <a:off x="12407900" y="-2159000"/>
            <a:ext cx="10337800" cy="15506702"/>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1790700" y="1066800"/>
            <a:ext cx="10007600" cy="56261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1790700" y="1790700"/>
            <a:ext cx="208153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half" idx="21"/>
          </p:nvPr>
        </p:nvSpPr>
        <p:spPr>
          <a:xfrm>
            <a:off x="12344400" y="7112000"/>
            <a:ext cx="10439400" cy="6959601"/>
          </a:xfrm>
          <a:prstGeom prst="rect">
            <a:avLst/>
          </a:prstGeom>
        </p:spPr>
        <p:txBody>
          <a:bodyPr lIns="91439" tIns="45719" rIns="91439" bIns="45719" anchor="t">
            <a:noAutofit/>
          </a:bodyPr>
          <a:lstStyle/>
          <a:p>
            <a:endParaRPr/>
          </a:p>
        </p:txBody>
      </p:sp>
      <p:sp>
        <p:nvSpPr>
          <p:cNvPr id="84" name="图像"/>
          <p:cNvSpPr>
            <a:spLocks noGrp="1"/>
          </p:cNvSpPr>
          <p:nvPr>
            <p:ph type="pic" sz="half" idx="22"/>
          </p:nvPr>
        </p:nvSpPr>
        <p:spPr>
          <a:xfrm>
            <a:off x="12407900" y="190500"/>
            <a:ext cx="10363200" cy="6908800"/>
          </a:xfrm>
          <a:prstGeom prst="rect">
            <a:avLst/>
          </a:prstGeom>
        </p:spPr>
        <p:txBody>
          <a:bodyPr lIns="91439" tIns="45719" rIns="91439" bIns="45719" anchor="t">
            <a:noAutofit/>
          </a:bodyPr>
          <a:lstStyle/>
          <a:p>
            <a:endParaRPr/>
          </a:p>
        </p:txBody>
      </p:sp>
      <p:sp>
        <p:nvSpPr>
          <p:cNvPr id="85" name="图像"/>
          <p:cNvSpPr>
            <a:spLocks noGrp="1"/>
          </p:cNvSpPr>
          <p:nvPr>
            <p:ph type="pic" idx="23"/>
          </p:nvPr>
        </p:nvSpPr>
        <p:spPr>
          <a:xfrm>
            <a:off x="1583266" y="-1879600"/>
            <a:ext cx="10414001" cy="156210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47625" y="-2540000"/>
            <a:ext cx="24479250" cy="163195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790700" y="571500"/>
            <a:ext cx="20815300" cy="298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790700" y="3644900"/>
            <a:ext cx="20815300" cy="883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5253" y="13004800"/>
            <a:ext cx="453238" cy="4699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9" r:id="rId8"/>
    <p:sldLayoutId id="214748366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FFFFFF"/>
          </a:solidFill>
          <a:uFillTx/>
          <a:latin typeface="+mn-lt"/>
          <a:ea typeface="+mn-ea"/>
          <a:cs typeface="+mn-cs"/>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sz="5200" b="0" i="0" u="none" strike="noStrike" cap="none" spc="0" baseline="0">
          <a:solidFill>
            <a:srgbClr val="FFFFFF"/>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bilibili.com/video/BV1U54y1W7jw?p=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新课发布返场优惠直播"/>
          <p:cNvSpPr txBox="1">
            <a:spLocks noGrp="1"/>
          </p:cNvSpPr>
          <p:nvPr>
            <p:ph type="title"/>
          </p:nvPr>
        </p:nvSpPr>
        <p:spPr>
          <a:xfrm>
            <a:off x="2112069" y="5854699"/>
            <a:ext cx="9962724" cy="2006601"/>
          </a:xfrm>
          <a:prstGeom prst="rect">
            <a:avLst/>
          </a:prstGeom>
        </p:spPr>
        <p:txBody>
          <a:bodyPr>
            <a:normAutofit/>
          </a:bodyPr>
          <a:lstStyle>
            <a:lvl1pPr defTabSz="569594">
              <a:defRPr sz="7728"/>
            </a:lvl1pPr>
          </a:lstStyle>
          <a:p>
            <a:r>
              <a:rPr lang="zh-CN" altLang="en-US" sz="11500" dirty="0">
                <a:solidFill>
                  <a:schemeClr val="tx1"/>
                </a:solidFill>
              </a:rPr>
              <a:t>前言与导学</a:t>
            </a:r>
            <a:endParaRPr sz="11500" dirty="0">
              <a:solidFill>
                <a:schemeClr val="tx1"/>
              </a:solidFill>
            </a:endParaRPr>
          </a:p>
        </p:txBody>
      </p:sp>
      <p:sp>
        <p:nvSpPr>
          <p:cNvPr id="121" name="2021机器学习实战"/>
          <p:cNvSpPr txBox="1"/>
          <p:nvPr/>
        </p:nvSpPr>
        <p:spPr>
          <a:xfrm>
            <a:off x="271961" y="1103032"/>
            <a:ext cx="13642940" cy="5412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dirty="0"/>
              <a:t>2021机器学习实战</a:t>
            </a:r>
            <a:endParaRPr lang="en-US" dirty="0"/>
          </a:p>
          <a:p>
            <a:r>
              <a:rPr lang="zh-CN" altLang="en-US" dirty="0"/>
              <a:t>第二期</a:t>
            </a:r>
            <a:endParaRPr dirty="0"/>
          </a:p>
        </p:txBody>
      </p:sp>
      <p:sp>
        <p:nvSpPr>
          <p:cNvPr id="122" name="2021年4月1日晚8点 B站直播间"/>
          <p:cNvSpPr txBox="1">
            <a:spLocks noGrp="1"/>
          </p:cNvSpPr>
          <p:nvPr>
            <p:ph type="body" sz="quarter" idx="1"/>
          </p:nvPr>
        </p:nvSpPr>
        <p:spPr>
          <a:xfrm>
            <a:off x="1363898" y="9736934"/>
            <a:ext cx="11459066" cy="2576293"/>
          </a:xfrm>
          <a:prstGeom prst="rect">
            <a:avLst/>
          </a:prstGeom>
        </p:spPr>
        <p:txBody>
          <a:bodyPr>
            <a:normAutofit/>
          </a:bodyPr>
          <a:lstStyle/>
          <a:p>
            <a:r>
              <a:rPr lang="zh-CN" altLang="en-US" sz="6000" dirty="0"/>
              <a:t>九天</a:t>
            </a:r>
            <a:r>
              <a:rPr lang="en-US" altLang="zh-CN" sz="6000" dirty="0"/>
              <a:t>Hector</a:t>
            </a:r>
          </a:p>
          <a:p>
            <a:endParaRPr lang="en-US" altLang="zh-CN" sz="1200" dirty="0"/>
          </a:p>
          <a:p>
            <a:r>
              <a:rPr lang="en-US" dirty="0"/>
              <a:t>2021/</a:t>
            </a:r>
            <a:r>
              <a:rPr lang="en-US" altLang="zh-CN" dirty="0"/>
              <a:t>09</a:t>
            </a:r>
            <a:r>
              <a:rPr lang="en-US" dirty="0"/>
              <a:t>/</a:t>
            </a:r>
            <a:r>
              <a:rPr lang="en-US" altLang="zh-CN" dirty="0"/>
              <a:t>1</a:t>
            </a:r>
            <a:r>
              <a:rPr lang="en-US" dirty="0"/>
              <a:t>2</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649425" y="824657"/>
            <a:ext cx="12607736" cy="3619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“聪明”的根本：</a:t>
            </a:r>
            <a:endParaRPr lang="en-US" altLang="zh-CN" sz="8800" dirty="0"/>
          </a:p>
          <a:p>
            <a:r>
              <a:rPr lang="zh-CN" altLang="en-US" sz="8800" dirty="0"/>
              <a:t>反馈机制</a:t>
            </a:r>
            <a:endParaRPr sz="8800" dirty="0"/>
          </a:p>
        </p:txBody>
      </p:sp>
      <p:sp>
        <p:nvSpPr>
          <p:cNvPr id="4" name="文本框 3">
            <a:extLst>
              <a:ext uri="{FF2B5EF4-FFF2-40B4-BE49-F238E27FC236}">
                <a16:creationId xmlns:a16="http://schemas.microsoft.com/office/drawing/2014/main" id="{D38587D6-10D3-4204-8DEB-6ABFF0CCEB26}"/>
              </a:ext>
            </a:extLst>
          </p:cNvPr>
          <p:cNvSpPr txBox="1"/>
          <p:nvPr/>
        </p:nvSpPr>
        <p:spPr>
          <a:xfrm>
            <a:off x="665896" y="6072538"/>
            <a:ext cx="942367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6000" dirty="0"/>
              <a:t>学习任务：鸢尾花分类</a:t>
            </a:r>
            <a:endParaRPr kumimoji="0" lang="zh-CN" altLang="en-US" sz="6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图片 5" descr="图形用户界面, 应用程序, 网站&#10;&#10;描述已自动生成">
            <a:extLst>
              <a:ext uri="{FF2B5EF4-FFF2-40B4-BE49-F238E27FC236}">
                <a16:creationId xmlns:a16="http://schemas.microsoft.com/office/drawing/2014/main" id="{DD4B958C-EC9E-4014-A341-FF5048E35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91" y="8836407"/>
            <a:ext cx="13269205" cy="3078357"/>
          </a:xfrm>
          <a:prstGeom prst="rect">
            <a:avLst/>
          </a:prstGeom>
        </p:spPr>
      </p:pic>
      <p:pic>
        <p:nvPicPr>
          <p:cNvPr id="7" name="图片 6">
            <a:extLst>
              <a:ext uri="{FF2B5EF4-FFF2-40B4-BE49-F238E27FC236}">
                <a16:creationId xmlns:a16="http://schemas.microsoft.com/office/drawing/2014/main" id="{9CE82069-C0C7-486B-A993-92D607203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92" y="8777753"/>
            <a:ext cx="13269204" cy="1299768"/>
          </a:xfrm>
          <a:prstGeom prst="rect">
            <a:avLst/>
          </a:prstGeom>
          <a:ln w="25400">
            <a:miter lim="400000"/>
          </a:ln>
          <a:effectLst>
            <a:outerShdw blurRad="254000" dist="127000" dir="5400000" rotWithShape="0">
              <a:srgbClr val="000000">
                <a:alpha val="70000"/>
              </a:srgbClr>
            </a:outerShdw>
          </a:effectLst>
        </p:spPr>
      </p:pic>
      <p:sp>
        <p:nvSpPr>
          <p:cNvPr id="2" name="箭头: 右 1">
            <a:extLst>
              <a:ext uri="{FF2B5EF4-FFF2-40B4-BE49-F238E27FC236}">
                <a16:creationId xmlns:a16="http://schemas.microsoft.com/office/drawing/2014/main" id="{A56E558E-C514-469C-959E-8D7A088DAEB6}"/>
              </a:ext>
            </a:extLst>
          </p:cNvPr>
          <p:cNvSpPr/>
          <p:nvPr/>
        </p:nvSpPr>
        <p:spPr>
          <a:xfrm rot="20148264">
            <a:off x="14334647" y="8551717"/>
            <a:ext cx="2431472" cy="716973"/>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9" name="箭头: 右 8">
            <a:extLst>
              <a:ext uri="{FF2B5EF4-FFF2-40B4-BE49-F238E27FC236}">
                <a16:creationId xmlns:a16="http://schemas.microsoft.com/office/drawing/2014/main" id="{465593C2-69A1-48D8-92D1-33DC7AB8F416}"/>
              </a:ext>
            </a:extLst>
          </p:cNvPr>
          <p:cNvSpPr/>
          <p:nvPr/>
        </p:nvSpPr>
        <p:spPr>
          <a:xfrm rot="1276853">
            <a:off x="14347449" y="10841803"/>
            <a:ext cx="2431472" cy="716973"/>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graphicFrame>
        <p:nvGraphicFramePr>
          <p:cNvPr id="5" name="表格 7">
            <a:extLst>
              <a:ext uri="{FF2B5EF4-FFF2-40B4-BE49-F238E27FC236}">
                <a16:creationId xmlns:a16="http://schemas.microsoft.com/office/drawing/2014/main" id="{3E61356F-2230-4A1C-9ABF-C9FD3AF1F336}"/>
              </a:ext>
            </a:extLst>
          </p:cNvPr>
          <p:cNvGraphicFramePr>
            <a:graphicFrameLocks noGrp="1"/>
          </p:cNvGraphicFramePr>
          <p:nvPr>
            <p:extLst>
              <p:ext uri="{D42A27DB-BD31-4B8C-83A1-F6EECF244321}">
                <p14:modId xmlns:p14="http://schemas.microsoft.com/office/powerpoint/2010/main" val="2236556365"/>
              </p:ext>
            </p:extLst>
          </p:nvPr>
        </p:nvGraphicFramePr>
        <p:xfrm>
          <a:off x="17512870" y="6433591"/>
          <a:ext cx="5084526" cy="2194560"/>
        </p:xfrm>
        <a:graphic>
          <a:graphicData uri="http://schemas.openxmlformats.org/drawingml/2006/table">
            <a:tbl>
              <a:tblPr firstRow="1" bandRow="1">
                <a:tableStyleId>{5940675A-B579-460E-94D1-54222C63F5DA}</a:tableStyleId>
              </a:tblPr>
              <a:tblGrid>
                <a:gridCol w="1551617">
                  <a:extLst>
                    <a:ext uri="{9D8B030D-6E8A-4147-A177-3AD203B41FA5}">
                      <a16:colId xmlns:a16="http://schemas.microsoft.com/office/drawing/2014/main" val="2580006769"/>
                    </a:ext>
                  </a:extLst>
                </a:gridCol>
                <a:gridCol w="3532909">
                  <a:extLst>
                    <a:ext uri="{9D8B030D-6E8A-4147-A177-3AD203B41FA5}">
                      <a16:colId xmlns:a16="http://schemas.microsoft.com/office/drawing/2014/main" val="4045123143"/>
                    </a:ext>
                  </a:extLst>
                </a:gridCol>
              </a:tblGrid>
              <a:tr h="1033491">
                <a:tc>
                  <a:txBody>
                    <a:bodyPr/>
                    <a:lstStyle/>
                    <a:p>
                      <a:pPr algn="ctr"/>
                      <a:r>
                        <a:rPr lang="en-US" altLang="zh-CN" sz="6000" dirty="0"/>
                        <a:t>148</a:t>
                      </a:r>
                      <a:endParaRPr lang="zh-CN" altLang="en-US" sz="6000" dirty="0"/>
                    </a:p>
                  </a:txBody>
                  <a:tcPr/>
                </a:tc>
                <a:tc>
                  <a:txBody>
                    <a:bodyPr/>
                    <a:lstStyle/>
                    <a:p>
                      <a:pPr algn="ctr"/>
                      <a:r>
                        <a:rPr lang="en-US" altLang="zh-CN" sz="6600" dirty="0" err="1"/>
                        <a:t>Setosa</a:t>
                      </a:r>
                      <a:endParaRPr lang="zh-CN" altLang="en-US" sz="6600" dirty="0"/>
                    </a:p>
                  </a:txBody>
                  <a:tcPr/>
                </a:tc>
                <a:extLst>
                  <a:ext uri="{0D108BD9-81ED-4DB2-BD59-A6C34878D82A}">
                    <a16:rowId xmlns:a16="http://schemas.microsoft.com/office/drawing/2014/main" val="2249958841"/>
                  </a:ext>
                </a:extLst>
              </a:tr>
              <a:tr h="1033491">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US" altLang="zh-CN" sz="6000" b="0" i="0" u="none" strike="noStrike" cap="none" spc="0" baseline="0" dirty="0">
                          <a:solidFill>
                            <a:schemeClr val="tx1"/>
                          </a:solidFill>
                          <a:uFillTx/>
                          <a:latin typeface="+mn-lt"/>
                          <a:ea typeface="+mn-ea"/>
                          <a:cs typeface="+mn-cs"/>
                          <a:sym typeface="Helvetica Light"/>
                        </a:rPr>
                        <a:t>149</a:t>
                      </a:r>
                      <a:endParaRPr lang="zh-CN" altLang="en-US" sz="6000" b="0" i="0" u="none" strike="noStrike" cap="none" spc="0" baseline="0" dirty="0">
                        <a:solidFill>
                          <a:schemeClr val="tx1"/>
                        </a:solidFill>
                        <a:uFillTx/>
                        <a:latin typeface="+mn-lt"/>
                        <a:ea typeface="+mn-ea"/>
                        <a:cs typeface="+mn-cs"/>
                        <a:sym typeface="Helvetica Light"/>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US" altLang="zh-CN" sz="6600" b="0" i="0" u="none" strike="noStrike" cap="none" spc="0" baseline="0" dirty="0" err="1">
                          <a:solidFill>
                            <a:schemeClr val="tx1"/>
                          </a:solidFill>
                          <a:uFillTx/>
                          <a:latin typeface="+mn-lt"/>
                          <a:ea typeface="+mn-ea"/>
                          <a:cs typeface="+mn-cs"/>
                          <a:sym typeface="Helvetica Light"/>
                        </a:rPr>
                        <a:t>Setosa</a:t>
                      </a:r>
                      <a:endParaRPr lang="zh-CN" altLang="en-US" sz="6600" b="0" i="0" u="none" strike="noStrike" cap="none" spc="0" baseline="0" dirty="0">
                        <a:solidFill>
                          <a:schemeClr val="tx1"/>
                        </a:solidFill>
                        <a:uFillTx/>
                        <a:latin typeface="+mn-lt"/>
                        <a:ea typeface="+mn-ea"/>
                        <a:cs typeface="+mn-cs"/>
                        <a:sym typeface="Helvetica Light"/>
                      </a:endParaRPr>
                    </a:p>
                  </a:txBody>
                  <a:tcPr/>
                </a:tc>
                <a:extLst>
                  <a:ext uri="{0D108BD9-81ED-4DB2-BD59-A6C34878D82A}">
                    <a16:rowId xmlns:a16="http://schemas.microsoft.com/office/drawing/2014/main" val="3124342484"/>
                  </a:ext>
                </a:extLst>
              </a:tr>
            </a:tbl>
          </a:graphicData>
        </a:graphic>
      </p:graphicFrame>
      <p:sp>
        <p:nvSpPr>
          <p:cNvPr id="8" name="文本框 7">
            <a:extLst>
              <a:ext uri="{FF2B5EF4-FFF2-40B4-BE49-F238E27FC236}">
                <a16:creationId xmlns:a16="http://schemas.microsoft.com/office/drawing/2014/main" id="{4787777E-4815-4E5E-9E2B-EEA94FF88E6B}"/>
              </a:ext>
            </a:extLst>
          </p:cNvPr>
          <p:cNvSpPr txBox="1"/>
          <p:nvPr/>
        </p:nvSpPr>
        <p:spPr>
          <a:xfrm>
            <a:off x="12756666" y="7204700"/>
            <a:ext cx="5084526"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模型预测</a:t>
            </a:r>
            <a:endParaRPr kumimoji="0" lang="zh-CN" altLang="en-US" sz="5200" b="0" i="0" u="none" strike="noStrike" cap="none" spc="0" normalizeH="0" baseline="0" dirty="0">
              <a:ln>
                <a:noFill/>
              </a:ln>
              <a:solidFill>
                <a:srgbClr val="FFFFFF"/>
              </a:solidFill>
              <a:effectLst/>
              <a:uFillTx/>
              <a:latin typeface="+mn-lt"/>
              <a:ea typeface="+mn-ea"/>
              <a:cs typeface="+mn-cs"/>
              <a:sym typeface="Helvetica Light"/>
            </a:endParaRPr>
          </a:p>
        </p:txBody>
      </p:sp>
      <p:graphicFrame>
        <p:nvGraphicFramePr>
          <p:cNvPr id="12" name="表格 7">
            <a:extLst>
              <a:ext uri="{FF2B5EF4-FFF2-40B4-BE49-F238E27FC236}">
                <a16:creationId xmlns:a16="http://schemas.microsoft.com/office/drawing/2014/main" id="{A32C56C8-A167-4FEE-A9CE-890A9CFA3058}"/>
              </a:ext>
            </a:extLst>
          </p:cNvPr>
          <p:cNvGraphicFramePr>
            <a:graphicFrameLocks noGrp="1"/>
          </p:cNvGraphicFramePr>
          <p:nvPr>
            <p:extLst>
              <p:ext uri="{D42A27DB-BD31-4B8C-83A1-F6EECF244321}">
                <p14:modId xmlns:p14="http://schemas.microsoft.com/office/powerpoint/2010/main" val="3508979572"/>
              </p:ext>
            </p:extLst>
          </p:nvPr>
        </p:nvGraphicFramePr>
        <p:xfrm>
          <a:off x="17661173" y="11297124"/>
          <a:ext cx="5084526" cy="2130771"/>
        </p:xfrm>
        <a:graphic>
          <a:graphicData uri="http://schemas.openxmlformats.org/drawingml/2006/table">
            <a:tbl>
              <a:tblPr firstRow="1" bandRow="1">
                <a:tableStyleId>{5940675A-B579-460E-94D1-54222C63F5DA}</a:tableStyleId>
              </a:tblPr>
              <a:tblGrid>
                <a:gridCol w="1551617">
                  <a:extLst>
                    <a:ext uri="{9D8B030D-6E8A-4147-A177-3AD203B41FA5}">
                      <a16:colId xmlns:a16="http://schemas.microsoft.com/office/drawing/2014/main" val="2580006769"/>
                    </a:ext>
                  </a:extLst>
                </a:gridCol>
                <a:gridCol w="3532909">
                  <a:extLst>
                    <a:ext uri="{9D8B030D-6E8A-4147-A177-3AD203B41FA5}">
                      <a16:colId xmlns:a16="http://schemas.microsoft.com/office/drawing/2014/main" val="4045123143"/>
                    </a:ext>
                  </a:extLst>
                </a:gridCol>
              </a:tblGrid>
              <a:tr h="1033491">
                <a:tc>
                  <a:txBody>
                    <a:bodyPr/>
                    <a:lstStyle/>
                    <a:p>
                      <a:pPr algn="ctr"/>
                      <a:r>
                        <a:rPr lang="en-US" altLang="zh-CN" sz="6000" dirty="0"/>
                        <a:t>148</a:t>
                      </a:r>
                      <a:endParaRPr lang="zh-CN" altLang="en-US" sz="6000" dirty="0"/>
                    </a:p>
                  </a:txBody>
                  <a:tcPr/>
                </a:tc>
                <a:tc>
                  <a:txBody>
                    <a:bodyPr/>
                    <a:lstStyle/>
                    <a:p>
                      <a:pPr algn="ctr"/>
                      <a:r>
                        <a:rPr lang="en-US" altLang="zh-CN" sz="6000" dirty="0"/>
                        <a:t>Versicolor</a:t>
                      </a:r>
                      <a:endParaRPr lang="zh-CN" altLang="en-US" sz="6000" dirty="0"/>
                    </a:p>
                  </a:txBody>
                  <a:tcPr/>
                </a:tc>
                <a:extLst>
                  <a:ext uri="{0D108BD9-81ED-4DB2-BD59-A6C34878D82A}">
                    <a16:rowId xmlns:a16="http://schemas.microsoft.com/office/drawing/2014/main" val="2249958841"/>
                  </a:ext>
                </a:extLst>
              </a:tr>
              <a:tr h="1033491">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US" altLang="zh-CN" sz="6000" b="0" i="0" u="none" strike="noStrike" cap="none" spc="0" baseline="0" dirty="0">
                          <a:solidFill>
                            <a:schemeClr val="tx1"/>
                          </a:solidFill>
                          <a:uFillTx/>
                          <a:latin typeface="+mn-lt"/>
                          <a:ea typeface="+mn-ea"/>
                          <a:cs typeface="+mn-cs"/>
                          <a:sym typeface="Helvetica Light"/>
                        </a:rPr>
                        <a:t>149</a:t>
                      </a:r>
                      <a:endParaRPr lang="zh-CN" altLang="en-US" sz="6000" b="0" i="0" u="none" strike="noStrike" cap="none" spc="0" baseline="0" dirty="0">
                        <a:solidFill>
                          <a:schemeClr val="tx1"/>
                        </a:solidFill>
                        <a:uFillTx/>
                        <a:latin typeface="+mn-lt"/>
                        <a:ea typeface="+mn-ea"/>
                        <a:cs typeface="+mn-cs"/>
                        <a:sym typeface="Helvetica Light"/>
                      </a:endParaRPr>
                    </a:p>
                  </a:txBody>
                  <a:tcPr/>
                </a:tc>
                <a:tc>
                  <a:txBody>
                    <a:bodyPr/>
                    <a:lstStyle/>
                    <a:p>
                      <a:pPr marL="0" marR="0" lvl="0" indent="0" algn="ctr" defTabSz="825500" eaLnBrk="1" fontAlgn="auto" latinLnBrk="0" hangingPunct="1">
                        <a:lnSpc>
                          <a:spcPct val="100000"/>
                        </a:lnSpc>
                        <a:spcBef>
                          <a:spcPts val="0"/>
                        </a:spcBef>
                        <a:spcAft>
                          <a:spcPts val="0"/>
                        </a:spcAft>
                        <a:buClrTx/>
                        <a:buSzTx/>
                        <a:buFontTx/>
                        <a:buNone/>
                        <a:tabLst/>
                        <a:defRPr/>
                      </a:pPr>
                      <a:r>
                        <a:rPr lang="en-US" altLang="zh-CN" sz="6600" b="0" i="0" u="none" strike="noStrike" cap="none" spc="0" baseline="0" dirty="0" err="1">
                          <a:solidFill>
                            <a:schemeClr val="tx1"/>
                          </a:solidFill>
                          <a:uFillTx/>
                          <a:latin typeface="+mn-lt"/>
                          <a:ea typeface="+mn-ea"/>
                          <a:cs typeface="+mn-cs"/>
                          <a:sym typeface="Helvetica Light"/>
                        </a:rPr>
                        <a:t>Setosa</a:t>
                      </a:r>
                      <a:endParaRPr lang="zh-CN" altLang="en-US" sz="6600" b="0" i="0" u="none" strike="noStrike" cap="none" spc="0" baseline="0" dirty="0">
                        <a:solidFill>
                          <a:schemeClr val="tx1"/>
                        </a:solidFill>
                        <a:uFillTx/>
                        <a:latin typeface="+mn-lt"/>
                        <a:ea typeface="+mn-ea"/>
                        <a:cs typeface="+mn-cs"/>
                        <a:sym typeface="Helvetica Light"/>
                      </a:endParaRPr>
                    </a:p>
                  </a:txBody>
                  <a:tcPr/>
                </a:tc>
                <a:extLst>
                  <a:ext uri="{0D108BD9-81ED-4DB2-BD59-A6C34878D82A}">
                    <a16:rowId xmlns:a16="http://schemas.microsoft.com/office/drawing/2014/main" val="3124342484"/>
                  </a:ext>
                </a:extLst>
              </a:tr>
            </a:tbl>
          </a:graphicData>
        </a:graphic>
      </p:graphicFrame>
      <p:sp>
        <p:nvSpPr>
          <p:cNvPr id="13" name="文本框 12">
            <a:extLst>
              <a:ext uri="{FF2B5EF4-FFF2-40B4-BE49-F238E27FC236}">
                <a16:creationId xmlns:a16="http://schemas.microsoft.com/office/drawing/2014/main" id="{731D709B-AFB1-4958-9A86-6A3F79D0D757}"/>
              </a:ext>
            </a:extLst>
          </p:cNvPr>
          <p:cNvSpPr txBox="1"/>
          <p:nvPr/>
        </p:nvSpPr>
        <p:spPr>
          <a:xfrm>
            <a:off x="13109955" y="12573606"/>
            <a:ext cx="5084526"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真实结果</a:t>
            </a:r>
          </a:p>
        </p:txBody>
      </p:sp>
      <p:sp>
        <p:nvSpPr>
          <p:cNvPr id="14" name="箭头: 右 13">
            <a:extLst>
              <a:ext uri="{FF2B5EF4-FFF2-40B4-BE49-F238E27FC236}">
                <a16:creationId xmlns:a16="http://schemas.microsoft.com/office/drawing/2014/main" id="{CDAA9791-F45A-479B-8442-AB7BC4C75167}"/>
              </a:ext>
            </a:extLst>
          </p:cNvPr>
          <p:cNvSpPr/>
          <p:nvPr/>
        </p:nvSpPr>
        <p:spPr>
          <a:xfrm rot="16200000">
            <a:off x="21608589" y="9192874"/>
            <a:ext cx="1650536" cy="1165471"/>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accent6">
                <a:lumMod val="40000"/>
                <a:lumOff val="60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5" name="文本框 14">
            <a:extLst>
              <a:ext uri="{FF2B5EF4-FFF2-40B4-BE49-F238E27FC236}">
                <a16:creationId xmlns:a16="http://schemas.microsoft.com/office/drawing/2014/main" id="{B78D69C5-6A53-4840-B723-13382AE89FE7}"/>
              </a:ext>
            </a:extLst>
          </p:cNvPr>
          <p:cNvSpPr txBox="1"/>
          <p:nvPr/>
        </p:nvSpPr>
        <p:spPr>
          <a:xfrm>
            <a:off x="18698625" y="9511232"/>
            <a:ext cx="2661084"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反馈</a:t>
            </a:r>
            <a:endParaRPr kumimoji="0" lang="zh-CN" altLang="en-US" sz="5200" b="0" i="0" u="none" strike="noStrike" cap="none" spc="0" normalizeH="0" baseline="0" dirty="0">
              <a:ln>
                <a:noFill/>
              </a:ln>
              <a:solidFill>
                <a:srgbClr val="FFFFFF"/>
              </a:solidFill>
              <a:effectLst/>
              <a:uFillTx/>
              <a:latin typeface="+mn-lt"/>
              <a:ea typeface="+mn-ea"/>
              <a:cs typeface="+mn-cs"/>
              <a:sym typeface="Helvetica Light"/>
            </a:endParaRPr>
          </a:p>
        </p:txBody>
      </p:sp>
      <p:graphicFrame>
        <p:nvGraphicFramePr>
          <p:cNvPr id="11" name="表格 15">
            <a:extLst>
              <a:ext uri="{FF2B5EF4-FFF2-40B4-BE49-F238E27FC236}">
                <a16:creationId xmlns:a16="http://schemas.microsoft.com/office/drawing/2014/main" id="{852E6BD6-2CFA-4218-8C7E-4DF15A762961}"/>
              </a:ext>
            </a:extLst>
          </p:cNvPr>
          <p:cNvGraphicFramePr>
            <a:graphicFrameLocks noGrp="1"/>
          </p:cNvGraphicFramePr>
          <p:nvPr>
            <p:extLst>
              <p:ext uri="{D42A27DB-BD31-4B8C-83A1-F6EECF244321}">
                <p14:modId xmlns:p14="http://schemas.microsoft.com/office/powerpoint/2010/main" val="818331428"/>
              </p:ext>
            </p:extLst>
          </p:nvPr>
        </p:nvGraphicFramePr>
        <p:xfrm>
          <a:off x="22597396" y="6433591"/>
          <a:ext cx="1165472" cy="2194560"/>
        </p:xfrm>
        <a:graphic>
          <a:graphicData uri="http://schemas.openxmlformats.org/drawingml/2006/table">
            <a:tbl>
              <a:tblPr firstRow="1" bandRow="1">
                <a:tableStyleId>{5940675A-B579-460E-94D1-54222C63F5DA}</a:tableStyleId>
              </a:tblPr>
              <a:tblGrid>
                <a:gridCol w="1165472">
                  <a:extLst>
                    <a:ext uri="{9D8B030D-6E8A-4147-A177-3AD203B41FA5}">
                      <a16:colId xmlns:a16="http://schemas.microsoft.com/office/drawing/2014/main" val="2342809713"/>
                    </a:ext>
                  </a:extLst>
                </a:gridCol>
              </a:tblGrid>
              <a:tr h="1097280">
                <a:tc>
                  <a:txBody>
                    <a:bodyPr/>
                    <a:lstStyle/>
                    <a:p>
                      <a:r>
                        <a:rPr lang="zh-CN" altLang="en-US" sz="3600" dirty="0"/>
                        <a:t>错误</a:t>
                      </a:r>
                    </a:p>
                  </a:txBody>
                  <a:tcPr/>
                </a:tc>
                <a:extLst>
                  <a:ext uri="{0D108BD9-81ED-4DB2-BD59-A6C34878D82A}">
                    <a16:rowId xmlns:a16="http://schemas.microsoft.com/office/drawing/2014/main" val="3314990600"/>
                  </a:ext>
                </a:extLst>
              </a:tr>
              <a:tr h="1097280">
                <a:tc>
                  <a:txBody>
                    <a:bodyPr/>
                    <a:lstStyle/>
                    <a:p>
                      <a:r>
                        <a:rPr lang="zh-CN" altLang="en-US" sz="3600" dirty="0"/>
                        <a:t>正确</a:t>
                      </a:r>
                    </a:p>
                  </a:txBody>
                  <a:tcPr/>
                </a:tc>
                <a:extLst>
                  <a:ext uri="{0D108BD9-81ED-4DB2-BD59-A6C34878D82A}">
                    <a16:rowId xmlns:a16="http://schemas.microsoft.com/office/drawing/2014/main" val="41377754"/>
                  </a:ext>
                </a:extLst>
              </a:tr>
            </a:tbl>
          </a:graphicData>
        </a:graphic>
      </p:graphicFrame>
    </p:spTree>
    <p:extLst>
      <p:ext uri="{BB962C8B-B14F-4D97-AF65-F5344CB8AC3E}">
        <p14:creationId xmlns:p14="http://schemas.microsoft.com/office/powerpoint/2010/main" val="29729493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88869" y="986830"/>
            <a:ext cx="13754150" cy="3443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机器学习核心概念之</a:t>
            </a:r>
            <a:endParaRPr lang="en-US" altLang="zh-CN" sz="8800" dirty="0"/>
          </a:p>
          <a:p>
            <a:r>
              <a:rPr lang="zh-CN" altLang="en-US" sz="8800" dirty="0"/>
              <a:t>模型评估</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文本框 5">
            <a:extLst>
              <a:ext uri="{FF2B5EF4-FFF2-40B4-BE49-F238E27FC236}">
                <a16:creationId xmlns:a16="http://schemas.microsoft.com/office/drawing/2014/main" id="{5A6E49A1-7166-4FCF-AD1B-C69BAFAC8DAA}"/>
              </a:ext>
            </a:extLst>
          </p:cNvPr>
          <p:cNvSpPr txBox="1"/>
          <p:nvPr/>
        </p:nvSpPr>
        <p:spPr>
          <a:xfrm>
            <a:off x="868134" y="7859137"/>
            <a:ext cx="1144855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400" dirty="0"/>
              <a:t>例如，上一页中，模型输出反馈结果如下：</a:t>
            </a:r>
            <a:endParaRPr kumimoji="0" lang="en-US" altLang="zh-CN" sz="4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文本框 7">
            <a:extLst>
              <a:ext uri="{FF2B5EF4-FFF2-40B4-BE49-F238E27FC236}">
                <a16:creationId xmlns:a16="http://schemas.microsoft.com/office/drawing/2014/main" id="{98377E5F-67DD-4BB9-B9E0-BF2AAB558D4A}"/>
              </a:ext>
            </a:extLst>
          </p:cNvPr>
          <p:cNvSpPr txBox="1"/>
          <p:nvPr/>
        </p:nvSpPr>
        <p:spPr>
          <a:xfrm>
            <a:off x="874067" y="5083629"/>
            <a:ext cx="1342164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模型输出之后，来自真实数据反馈的外在数值表现。</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15" name="图片 14" descr="图形用户界面&#10;&#10;描述已自动生成">
            <a:extLst>
              <a:ext uri="{FF2B5EF4-FFF2-40B4-BE49-F238E27FC236}">
                <a16:creationId xmlns:a16="http://schemas.microsoft.com/office/drawing/2014/main" id="{6754CE9B-3265-4332-A590-2A4E6DF37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952" y="9145156"/>
            <a:ext cx="6912780" cy="2738820"/>
          </a:xfrm>
          <a:prstGeom prst="rect">
            <a:avLst/>
          </a:prstGeom>
        </p:spPr>
      </p:pic>
      <p:sp>
        <p:nvSpPr>
          <p:cNvPr id="21" name="文本框 20">
            <a:extLst>
              <a:ext uri="{FF2B5EF4-FFF2-40B4-BE49-F238E27FC236}">
                <a16:creationId xmlns:a16="http://schemas.microsoft.com/office/drawing/2014/main" id="{059EF026-DDCC-414E-9C4B-A3AA85D9FB7B}"/>
              </a:ext>
            </a:extLst>
          </p:cNvPr>
          <p:cNvSpPr txBox="1"/>
          <p:nvPr/>
        </p:nvSpPr>
        <p:spPr>
          <a:xfrm>
            <a:off x="868134" y="12537132"/>
            <a:ext cx="849407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4400" b="0" i="0" u="none" strike="noStrike" cap="none" spc="0" normalizeH="0" baseline="0" dirty="0">
                <a:ln>
                  <a:noFill/>
                </a:ln>
                <a:solidFill>
                  <a:srgbClr val="FFFFFF"/>
                </a:solidFill>
                <a:effectLst/>
                <a:uFillTx/>
                <a:latin typeface="+mn-lt"/>
                <a:ea typeface="+mn-ea"/>
                <a:cs typeface="+mn-cs"/>
                <a:sym typeface="Helvetica Light"/>
              </a:rPr>
              <a:t>则模型目前预测准确率为</a:t>
            </a:r>
            <a:r>
              <a:rPr kumimoji="0" lang="en-US" altLang="zh-CN" sz="4400" b="0" i="0" u="none" strike="noStrike" cap="none" spc="0" normalizeH="0" baseline="0" dirty="0">
                <a:ln>
                  <a:noFill/>
                </a:ln>
                <a:solidFill>
                  <a:srgbClr val="FFFFFF"/>
                </a:solidFill>
                <a:effectLst/>
                <a:uFillTx/>
                <a:latin typeface="+mn-lt"/>
                <a:ea typeface="+mn-ea"/>
                <a:cs typeface="+mn-cs"/>
                <a:sym typeface="Helvetica Light"/>
              </a:rPr>
              <a:t>50%</a:t>
            </a:r>
            <a:r>
              <a:rPr kumimoji="0" lang="zh-CN" altLang="en-US" sz="4400" b="0" i="0" u="none" strike="noStrike" cap="none" spc="0" normalizeH="0" baseline="0" dirty="0">
                <a:ln>
                  <a:noFill/>
                </a:ln>
                <a:solidFill>
                  <a:srgbClr val="FFFFFF"/>
                </a:solidFill>
                <a:effectLst/>
                <a:uFillTx/>
                <a:latin typeface="+mn-lt"/>
                <a:ea typeface="+mn-ea"/>
                <a:cs typeface="+mn-cs"/>
                <a:sym typeface="Helvetica Light"/>
              </a:rPr>
              <a:t>。</a:t>
            </a:r>
            <a:endParaRPr kumimoji="0" lang="en-US" altLang="zh-CN" sz="44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753036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41557" y="6011713"/>
            <a:ext cx="13754150"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如何改善模型表现？</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30020907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142059" y="475897"/>
            <a:ext cx="13754150" cy="3631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机器学习核心概念之</a:t>
            </a:r>
            <a:endParaRPr lang="en-US" altLang="zh-CN" sz="8800" dirty="0"/>
          </a:p>
          <a:p>
            <a:r>
              <a:rPr lang="zh-CN" altLang="en-US" sz="8800" dirty="0"/>
              <a:t>算法参数</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文本框 5">
            <a:extLst>
              <a:ext uri="{FF2B5EF4-FFF2-40B4-BE49-F238E27FC236}">
                <a16:creationId xmlns:a16="http://schemas.microsoft.com/office/drawing/2014/main" id="{5A6E49A1-7166-4FCF-AD1B-C69BAFAC8DAA}"/>
              </a:ext>
            </a:extLst>
          </p:cNvPr>
          <p:cNvSpPr txBox="1"/>
          <p:nvPr/>
        </p:nvSpPr>
        <p:spPr>
          <a:xfrm>
            <a:off x="743443" y="7081758"/>
            <a:ext cx="13421640"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400" dirty="0"/>
              <a:t>例如，算法规定的计算流程是两个数加权求和，则参数就是两个变量的权重。权重不同，模型最终输出结果也不同。</a:t>
            </a:r>
            <a:endParaRPr kumimoji="0" lang="en-US" altLang="zh-CN" sz="44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148" name="Picture 4">
            <a:extLst>
              <a:ext uri="{FF2B5EF4-FFF2-40B4-BE49-F238E27FC236}">
                <a16:creationId xmlns:a16="http://schemas.microsoft.com/office/drawing/2014/main" id="{DF4366F0-161C-4432-8B67-1D2AA74A3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5523" y="7810499"/>
            <a:ext cx="7855034" cy="4398819"/>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BC519FC-449D-4563-8250-29F8085DAFF5}"/>
              </a:ext>
            </a:extLst>
          </p:cNvPr>
          <p:cNvSpPr txBox="1"/>
          <p:nvPr/>
        </p:nvSpPr>
        <p:spPr>
          <a:xfrm>
            <a:off x="16157864" y="12489681"/>
            <a:ext cx="690995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400" b="0" i="0" u="none" strike="noStrike" cap="none" spc="0" normalizeH="0" baseline="0" dirty="0">
                <a:ln>
                  <a:noFill/>
                </a:ln>
                <a:solidFill>
                  <a:srgbClr val="FFFFFF"/>
                </a:solidFill>
                <a:effectLst/>
                <a:uFillTx/>
                <a:latin typeface="+mn-lt"/>
                <a:ea typeface="+mn-ea"/>
                <a:cs typeface="+mn-cs"/>
                <a:sym typeface="Helvetica Light"/>
              </a:rPr>
              <a:t>图灵机</a:t>
            </a:r>
          </a:p>
        </p:txBody>
      </p:sp>
      <p:sp>
        <p:nvSpPr>
          <p:cNvPr id="8" name="文本框 7">
            <a:extLst>
              <a:ext uri="{FF2B5EF4-FFF2-40B4-BE49-F238E27FC236}">
                <a16:creationId xmlns:a16="http://schemas.microsoft.com/office/drawing/2014/main" id="{98377E5F-67DD-4BB9-B9E0-BF2AAB558D4A}"/>
              </a:ext>
            </a:extLst>
          </p:cNvPr>
          <p:cNvSpPr txBox="1"/>
          <p:nvPr/>
        </p:nvSpPr>
        <p:spPr>
          <a:xfrm>
            <a:off x="734882" y="4499128"/>
            <a:ext cx="1342164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6000" dirty="0"/>
              <a:t>指对模型运行及输出结果有所影响的模型关键指标。</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7" name="图片 6" descr="文本&#10;&#10;描述已自动生成">
            <a:extLst>
              <a:ext uri="{FF2B5EF4-FFF2-40B4-BE49-F238E27FC236}">
                <a16:creationId xmlns:a16="http://schemas.microsoft.com/office/drawing/2014/main" id="{A4465FA3-13C3-4527-B3BE-6E19BBEDF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687" y="8927121"/>
            <a:ext cx="4710348" cy="905836"/>
          </a:xfrm>
          <a:prstGeom prst="rect">
            <a:avLst/>
          </a:prstGeom>
          <a:ln w="25400">
            <a:miter lim="400000"/>
          </a:ln>
          <a:effectLst>
            <a:outerShdw blurRad="254000" dist="127000" dir="5400000" rotWithShape="0">
              <a:srgbClr val="000000">
                <a:alpha val="70000"/>
              </a:srgbClr>
            </a:outerShdw>
          </a:effectLst>
        </p:spPr>
      </p:pic>
      <p:sp>
        <p:nvSpPr>
          <p:cNvPr id="9" name="箭头: 右 8">
            <a:extLst>
              <a:ext uri="{FF2B5EF4-FFF2-40B4-BE49-F238E27FC236}">
                <a16:creationId xmlns:a16="http://schemas.microsoft.com/office/drawing/2014/main" id="{1B8867B0-4496-4049-B349-7489142F3F4B}"/>
              </a:ext>
            </a:extLst>
          </p:cNvPr>
          <p:cNvSpPr/>
          <p:nvPr/>
        </p:nvSpPr>
        <p:spPr>
          <a:xfrm>
            <a:off x="263186" y="10916892"/>
            <a:ext cx="3810050" cy="1671122"/>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800" dirty="0">
                <a:solidFill>
                  <a:schemeClr val="tx2">
                    <a:lumMod val="10000"/>
                  </a:schemeClr>
                </a:solidFill>
                <a:effectLst>
                  <a:outerShdw blurRad="25400" dist="23998" dir="2700000" rotWithShape="0">
                    <a:srgbClr val="000000">
                      <a:alpha val="31034"/>
                    </a:srgbClr>
                  </a:outerShdw>
                </a:effectLst>
              </a:rPr>
              <a:t>输入</a:t>
            </a:r>
            <a:r>
              <a:rPr lang="en-US" altLang="zh-CN" sz="4800" dirty="0">
                <a:solidFill>
                  <a:schemeClr val="tx2">
                    <a:lumMod val="10000"/>
                  </a:schemeClr>
                </a:solidFill>
                <a:effectLst>
                  <a:outerShdw blurRad="25400" dist="23998" dir="2700000" rotWithShape="0">
                    <a:srgbClr val="000000">
                      <a:alpha val="31034"/>
                    </a:srgbClr>
                  </a:outerShdw>
                </a:effectLst>
              </a:rPr>
              <a:t>1</a:t>
            </a:r>
            <a:r>
              <a:rPr lang="zh-CN" altLang="en-US" sz="4800" dirty="0">
                <a:solidFill>
                  <a:schemeClr val="tx2">
                    <a:lumMod val="10000"/>
                  </a:schemeClr>
                </a:solidFill>
                <a:effectLst>
                  <a:outerShdw blurRad="25400" dist="23998" dir="2700000" rotWithShape="0">
                    <a:srgbClr val="000000">
                      <a:alpha val="31034"/>
                    </a:srgbClr>
                  </a:outerShdw>
                </a:effectLst>
              </a:rPr>
              <a:t>，</a:t>
            </a:r>
            <a:r>
              <a:rPr lang="en-US" altLang="zh-CN" sz="4800" dirty="0">
                <a:solidFill>
                  <a:schemeClr val="tx2">
                    <a:lumMod val="10000"/>
                  </a:schemeClr>
                </a:solidFill>
                <a:effectLst>
                  <a:outerShdw blurRad="25400" dist="23998" dir="2700000" rotWithShape="0">
                    <a:srgbClr val="000000">
                      <a:alpha val="31034"/>
                    </a:srgbClr>
                  </a:outerShdw>
                </a:effectLst>
              </a:rPr>
              <a:t>1</a:t>
            </a:r>
            <a:endParaRPr kumimoji="0" lang="zh-CN" altLang="en-US" sz="4800" b="0" i="0" u="none" strike="noStrike" cap="none" spc="0" normalizeH="0" baseline="0" dirty="0">
              <a:ln>
                <a:noFill/>
              </a:ln>
              <a:solidFill>
                <a:schemeClr val="tx2">
                  <a:lumMod val="10000"/>
                </a:schemeClr>
              </a:solidFill>
              <a:effectLst>
                <a:outerShdw blurRad="25400" dist="23998" dir="2700000" rotWithShape="0">
                  <a:srgbClr val="000000">
                    <a:alpha val="31034"/>
                  </a:srgbClr>
                </a:outerShdw>
              </a:effectLst>
              <a:uFillTx/>
              <a:latin typeface="+mn-lt"/>
              <a:ea typeface="+mn-ea"/>
              <a:cs typeface="+mn-cs"/>
              <a:sym typeface="Helvetica Light"/>
            </a:endParaRPr>
          </a:p>
        </p:txBody>
      </p:sp>
      <p:pic>
        <p:nvPicPr>
          <p:cNvPr id="11" name="图片 10" descr="文本&#10;&#10;描述已自动生成">
            <a:extLst>
              <a:ext uri="{FF2B5EF4-FFF2-40B4-BE49-F238E27FC236}">
                <a16:creationId xmlns:a16="http://schemas.microsoft.com/office/drawing/2014/main" id="{2A8CBF4F-7964-437A-A7CC-55ED98BE1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1" y="10466335"/>
            <a:ext cx="6883418" cy="1000825"/>
          </a:xfrm>
          <a:prstGeom prst="rect">
            <a:avLst/>
          </a:prstGeom>
          <a:ln w="25400">
            <a:miter lim="400000"/>
          </a:ln>
          <a:effectLst>
            <a:outerShdw blurRad="254000" dist="127000" dir="5400000" rotWithShape="0">
              <a:srgbClr val="000000">
                <a:alpha val="70000"/>
              </a:srgbClr>
            </a:outerShdw>
          </a:effectLst>
        </p:spPr>
      </p:pic>
      <p:pic>
        <p:nvPicPr>
          <p:cNvPr id="13" name="图片 12" descr="文本&#10;&#10;描述已自动生成">
            <a:extLst>
              <a:ext uri="{FF2B5EF4-FFF2-40B4-BE49-F238E27FC236}">
                <a16:creationId xmlns:a16="http://schemas.microsoft.com/office/drawing/2014/main" id="{6AED15C6-740A-49B8-BB5F-509BC9134B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1" y="11920078"/>
            <a:ext cx="6909954" cy="1000825"/>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9383876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41557" y="1318483"/>
            <a:ext cx="13754150" cy="3205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模型变“聪明”的流程：</a:t>
            </a:r>
            <a:endParaRPr lang="en-US" altLang="zh-CN" sz="8800" dirty="0"/>
          </a:p>
          <a:p>
            <a:r>
              <a:rPr lang="zh-CN" altLang="en-US" sz="8800" dirty="0"/>
              <a:t>模型学习</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 name="矩形: 对角圆角 2">
            <a:extLst>
              <a:ext uri="{FF2B5EF4-FFF2-40B4-BE49-F238E27FC236}">
                <a16:creationId xmlns:a16="http://schemas.microsoft.com/office/drawing/2014/main" id="{595A58C4-90F9-49C5-A68C-233453E56ED2}"/>
              </a:ext>
            </a:extLst>
          </p:cNvPr>
          <p:cNvSpPr/>
          <p:nvPr/>
        </p:nvSpPr>
        <p:spPr>
          <a:xfrm>
            <a:off x="8905698" y="7027576"/>
            <a:ext cx="4447307" cy="1339374"/>
          </a:xfrm>
          <a:prstGeom prst="round2DiagRect">
            <a:avLst>
              <a:gd name="adj1" fmla="val 16667"/>
              <a:gd name="adj2" fmla="val 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72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模型</a:t>
            </a:r>
          </a:p>
        </p:txBody>
      </p:sp>
      <p:sp>
        <p:nvSpPr>
          <p:cNvPr id="15" name="矩形: 对角圆角 14">
            <a:extLst>
              <a:ext uri="{FF2B5EF4-FFF2-40B4-BE49-F238E27FC236}">
                <a16:creationId xmlns:a16="http://schemas.microsoft.com/office/drawing/2014/main" id="{9DADAF25-A7D5-41F9-8B9C-56E2B61A7328}"/>
              </a:ext>
            </a:extLst>
          </p:cNvPr>
          <p:cNvSpPr/>
          <p:nvPr/>
        </p:nvSpPr>
        <p:spPr>
          <a:xfrm>
            <a:off x="996053" y="7872114"/>
            <a:ext cx="2871353" cy="3791109"/>
          </a:xfrm>
          <a:prstGeom prst="round2DiagRect">
            <a:avLst>
              <a:gd name="adj1" fmla="val 16667"/>
              <a:gd name="adj2" fmla="val 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altLang="zh-CN" sz="72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kumimoji="0" lang="zh-CN" altLang="en-US" sz="72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数据</a:t>
            </a:r>
            <a:endParaRPr kumimoji="0" lang="en-US" altLang="zh-CN" sz="72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72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endParaRPr>
          </a:p>
        </p:txBody>
      </p:sp>
      <p:sp>
        <p:nvSpPr>
          <p:cNvPr id="16" name="矩形: 对角圆角 15">
            <a:extLst>
              <a:ext uri="{FF2B5EF4-FFF2-40B4-BE49-F238E27FC236}">
                <a16:creationId xmlns:a16="http://schemas.microsoft.com/office/drawing/2014/main" id="{C161CAAA-39E2-4404-B27F-C1672754AAB7}"/>
              </a:ext>
            </a:extLst>
          </p:cNvPr>
          <p:cNvSpPr/>
          <p:nvPr/>
        </p:nvSpPr>
        <p:spPr>
          <a:xfrm>
            <a:off x="17952621" y="7027576"/>
            <a:ext cx="5376844" cy="1339374"/>
          </a:xfrm>
          <a:prstGeom prst="round2DiagRect">
            <a:avLst>
              <a:gd name="adj1" fmla="val 16667"/>
              <a:gd name="adj2" fmla="val 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72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预测结果</a:t>
            </a:r>
          </a:p>
        </p:txBody>
      </p:sp>
      <p:sp>
        <p:nvSpPr>
          <p:cNvPr id="4" name="箭头: 右 3">
            <a:extLst>
              <a:ext uri="{FF2B5EF4-FFF2-40B4-BE49-F238E27FC236}">
                <a16:creationId xmlns:a16="http://schemas.microsoft.com/office/drawing/2014/main" id="{849D10F9-9B0C-42F9-8A8F-C9378D6FE3B5}"/>
              </a:ext>
            </a:extLst>
          </p:cNvPr>
          <p:cNvSpPr/>
          <p:nvPr/>
        </p:nvSpPr>
        <p:spPr>
          <a:xfrm>
            <a:off x="5291441" y="6891369"/>
            <a:ext cx="2628900" cy="1671122"/>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accent6">
                <a:lumMod val="60000"/>
                <a:lumOff val="40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输入</a:t>
            </a:r>
          </a:p>
        </p:txBody>
      </p:sp>
      <p:sp>
        <p:nvSpPr>
          <p:cNvPr id="18" name="箭头: 右 17">
            <a:extLst>
              <a:ext uri="{FF2B5EF4-FFF2-40B4-BE49-F238E27FC236}">
                <a16:creationId xmlns:a16="http://schemas.microsoft.com/office/drawing/2014/main" id="{9AF32879-7736-450C-AA2B-F46529E592DE}"/>
              </a:ext>
            </a:extLst>
          </p:cNvPr>
          <p:cNvSpPr/>
          <p:nvPr/>
        </p:nvSpPr>
        <p:spPr>
          <a:xfrm>
            <a:off x="14504617" y="6864485"/>
            <a:ext cx="2628900" cy="1671122"/>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accent6">
                <a:lumMod val="60000"/>
                <a:lumOff val="40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输出</a:t>
            </a:r>
          </a:p>
        </p:txBody>
      </p:sp>
      <p:sp>
        <p:nvSpPr>
          <p:cNvPr id="19" name="箭头: 右 18">
            <a:extLst>
              <a:ext uri="{FF2B5EF4-FFF2-40B4-BE49-F238E27FC236}">
                <a16:creationId xmlns:a16="http://schemas.microsoft.com/office/drawing/2014/main" id="{6382C9D3-4AC2-41B1-B367-723813BDA85A}"/>
              </a:ext>
            </a:extLst>
          </p:cNvPr>
          <p:cNvSpPr/>
          <p:nvPr/>
        </p:nvSpPr>
        <p:spPr>
          <a:xfrm>
            <a:off x="5019706" y="10993536"/>
            <a:ext cx="4103962" cy="1671122"/>
          </a:xfrm>
          <a:prstGeom prst="rightArrow">
            <a:avLst/>
          </a:prstGeom>
          <a:gradFill flip="none" rotWithShape="1">
            <a:gsLst>
              <a:gs pos="0">
                <a:schemeClr val="accent1"/>
              </a:gs>
              <a:gs pos="100000">
                <a:schemeClr val="accent1">
                  <a:hueOff val="321133"/>
                  <a:satOff val="-12043"/>
                  <a:lumOff val="-7113"/>
                </a:schemeClr>
              </a:gs>
            </a:gsLst>
            <a:lin ang="5400000" scaled="0"/>
          </a:gradFill>
          <a:ln w="12700" cap="flat">
            <a:solidFill>
              <a:schemeClr val="accent6">
                <a:lumMod val="60000"/>
                <a:lumOff val="40000"/>
              </a:schemeClr>
            </a:solid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8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提供</a:t>
            </a:r>
          </a:p>
        </p:txBody>
      </p:sp>
      <p:sp>
        <p:nvSpPr>
          <p:cNvPr id="21" name="矩形: 对角圆角 20">
            <a:extLst>
              <a:ext uri="{FF2B5EF4-FFF2-40B4-BE49-F238E27FC236}">
                <a16:creationId xmlns:a16="http://schemas.microsoft.com/office/drawing/2014/main" id="{563EFE48-DE46-4B6B-9845-B402F03A0D6B}"/>
              </a:ext>
            </a:extLst>
          </p:cNvPr>
          <p:cNvSpPr/>
          <p:nvPr/>
        </p:nvSpPr>
        <p:spPr>
          <a:xfrm>
            <a:off x="10275968" y="11232146"/>
            <a:ext cx="5376844" cy="1339374"/>
          </a:xfrm>
          <a:prstGeom prst="round2DiagRect">
            <a:avLst>
              <a:gd name="adj1" fmla="val 16667"/>
              <a:gd name="adj2" fmla="val 0"/>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72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真实结果</a:t>
            </a:r>
          </a:p>
        </p:txBody>
      </p:sp>
      <p:sp>
        <p:nvSpPr>
          <p:cNvPr id="10" name="箭头: 直角上 9">
            <a:extLst>
              <a:ext uri="{FF2B5EF4-FFF2-40B4-BE49-F238E27FC236}">
                <a16:creationId xmlns:a16="http://schemas.microsoft.com/office/drawing/2014/main" id="{A6D53EAB-428F-4493-A364-C8BAA7869823}"/>
              </a:ext>
            </a:extLst>
          </p:cNvPr>
          <p:cNvSpPr/>
          <p:nvPr/>
        </p:nvSpPr>
        <p:spPr>
          <a:xfrm>
            <a:off x="17052316" y="9300726"/>
            <a:ext cx="5185063" cy="3094673"/>
          </a:xfrm>
          <a:prstGeom prst="bentUpArrow">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进行对比</a:t>
            </a:r>
          </a:p>
        </p:txBody>
      </p:sp>
      <p:sp>
        <p:nvSpPr>
          <p:cNvPr id="26" name="矩形 25">
            <a:extLst>
              <a:ext uri="{FF2B5EF4-FFF2-40B4-BE49-F238E27FC236}">
                <a16:creationId xmlns:a16="http://schemas.microsoft.com/office/drawing/2014/main" id="{C225D10D-4BB6-4C10-96A3-997586CBCBBB}"/>
              </a:ext>
            </a:extLst>
          </p:cNvPr>
          <p:cNvSpPr/>
          <p:nvPr/>
        </p:nvSpPr>
        <p:spPr>
          <a:xfrm>
            <a:off x="16196556" y="9640688"/>
            <a:ext cx="4013761" cy="779701"/>
          </a:xfrm>
          <a:prstGeom prst="rect">
            <a:avLst/>
          </a:prstGeom>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400" b="0" i="0" u="none" strike="noStrike" cap="none" spc="0" normalizeH="0" baseline="0" dirty="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rPr>
              <a:t>对比结果</a:t>
            </a:r>
          </a:p>
        </p:txBody>
      </p:sp>
      <p:cxnSp>
        <p:nvCxnSpPr>
          <p:cNvPr id="28" name="连接符: 肘形 27">
            <a:extLst>
              <a:ext uri="{FF2B5EF4-FFF2-40B4-BE49-F238E27FC236}">
                <a16:creationId xmlns:a16="http://schemas.microsoft.com/office/drawing/2014/main" id="{CAE0029B-0896-452A-BD82-5F964BCE9773}"/>
              </a:ext>
            </a:extLst>
          </p:cNvPr>
          <p:cNvCxnSpPr>
            <a:cxnSpLocks/>
            <a:stCxn id="26" idx="1"/>
            <a:endCxn id="3" idx="1"/>
          </p:cNvCxnSpPr>
          <p:nvPr/>
        </p:nvCxnSpPr>
        <p:spPr>
          <a:xfrm rot="10800000">
            <a:off x="11129352" y="8366951"/>
            <a:ext cx="5067204" cy="1663589"/>
          </a:xfrm>
          <a:prstGeom prst="bentConnector2">
            <a:avLst/>
          </a:prstGeom>
          <a:noFill/>
          <a:ln w="254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721F08FC-72A8-425D-97D6-62CBEE6528EA}"/>
              </a:ext>
            </a:extLst>
          </p:cNvPr>
          <p:cNvSpPr txBox="1"/>
          <p:nvPr/>
        </p:nvSpPr>
        <p:spPr>
          <a:xfrm>
            <a:off x="11409218" y="8666618"/>
            <a:ext cx="214052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传入</a:t>
            </a:r>
            <a:endParaRPr kumimoji="0" lang="zh-CN" altLang="en-US" sz="52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0740241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95696" y="1121055"/>
            <a:ext cx="13754150" cy="3599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机器学习核心概念之</a:t>
            </a:r>
            <a:endParaRPr lang="en-US" altLang="zh-CN" sz="8800" dirty="0"/>
          </a:p>
          <a:p>
            <a:r>
              <a:rPr lang="zh-CN" altLang="en-US" sz="8800" dirty="0"/>
              <a:t>模型训练</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文本框 7">
            <a:extLst>
              <a:ext uri="{FF2B5EF4-FFF2-40B4-BE49-F238E27FC236}">
                <a16:creationId xmlns:a16="http://schemas.microsoft.com/office/drawing/2014/main" id="{98377E5F-67DD-4BB9-B9E0-BF2AAB558D4A}"/>
              </a:ext>
            </a:extLst>
          </p:cNvPr>
          <p:cNvSpPr txBox="1"/>
          <p:nvPr/>
        </p:nvSpPr>
        <p:spPr>
          <a:xfrm>
            <a:off x="595696" y="5790014"/>
            <a:ext cx="1342164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通俗来说，让模型越来越“聪明”的过程，就被称为模型训练。</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 name="文本框 11">
            <a:extLst>
              <a:ext uri="{FF2B5EF4-FFF2-40B4-BE49-F238E27FC236}">
                <a16:creationId xmlns:a16="http://schemas.microsoft.com/office/drawing/2014/main" id="{DB6941A8-468D-4C72-A291-282A2B2EC072}"/>
              </a:ext>
            </a:extLst>
          </p:cNvPr>
          <p:cNvSpPr txBox="1"/>
          <p:nvPr/>
        </p:nvSpPr>
        <p:spPr>
          <a:xfrm>
            <a:off x="595696" y="8249387"/>
            <a:ext cx="16403831"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严格意义来说，根据模型输出结果的反馈结果，来不断调整模型参数，最终让模型性能提升的过程，就被称为模型训练。</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 name="文本框 13">
            <a:extLst>
              <a:ext uri="{FF2B5EF4-FFF2-40B4-BE49-F238E27FC236}">
                <a16:creationId xmlns:a16="http://schemas.microsoft.com/office/drawing/2014/main" id="{D62F58FB-CE21-4189-A553-8B979651527C}"/>
              </a:ext>
            </a:extLst>
          </p:cNvPr>
          <p:cNvSpPr txBox="1"/>
          <p:nvPr/>
        </p:nvSpPr>
        <p:spPr>
          <a:xfrm>
            <a:off x="509105" y="12014780"/>
            <a:ext cx="1640383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4400" dirty="0"/>
              <a:t>通常我们所说的建模，就是指的模型训练。</a:t>
            </a:r>
            <a:endParaRPr kumimoji="0" lang="en-US" altLang="zh-CN" sz="44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0516392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1052896" y="2437195"/>
            <a:ext cx="13743760" cy="2630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什么是机器学习？（解释）</a:t>
            </a:r>
            <a:endParaRPr sz="8800" dirty="0"/>
          </a:p>
        </p:txBody>
      </p:sp>
      <p:sp>
        <p:nvSpPr>
          <p:cNvPr id="12" name="文本占位符 2">
            <a:extLst>
              <a:ext uri="{FF2B5EF4-FFF2-40B4-BE49-F238E27FC236}">
                <a16:creationId xmlns:a16="http://schemas.microsoft.com/office/drawing/2014/main" id="{D09EA386-8B57-408C-AF8F-9BCDA11263FB}"/>
              </a:ext>
            </a:extLst>
          </p:cNvPr>
          <p:cNvSpPr txBox="1">
            <a:spLocks/>
          </p:cNvSpPr>
          <p:nvPr/>
        </p:nvSpPr>
        <p:spPr>
          <a:xfrm>
            <a:off x="301337" y="6339275"/>
            <a:ext cx="16760536" cy="3549690"/>
          </a:xfrm>
          <a:prstGeom prst="rect">
            <a:avLst/>
          </a:prstGeom>
          <a:ln w="12700">
            <a:miter lim="400000"/>
          </a:ln>
          <a:extLst>
            <a:ext uri="{909E8E84-426E-40DD-AFC4-6F175D3DCCD1}">
              <a14:hiddenFill xmlns:a14="http://schemas.microsoft.com/office/drawing/2010/main">
                <a:solidFill>
                  <a:srgbClr val="FFFFFF"/>
                </a:solidFill>
              </a14:hiddenFill>
            </a:ext>
          </a:extLst>
        </p:spPr>
        <p:txBody>
          <a:bodyPr wrap="square" lIns="50800" tIns="50800" rIns="50800" bIns="50800" anchor="ctr">
            <a:spAutoFit/>
          </a:bodyPr>
          <a:lstStyle>
            <a:lvl1pPr>
              <a:spcBef>
                <a:spcPts val="3400"/>
              </a:spcBef>
              <a:defRPr sz="5600"/>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zh-CN" altLang="en-US" dirty="0"/>
              <a:t>“一个计算机程序（也就是算法），利用经验</a:t>
            </a:r>
            <a:r>
              <a:rPr lang="en-US" altLang="zh-CN" dirty="0"/>
              <a:t>E</a:t>
            </a:r>
            <a:r>
              <a:rPr lang="zh-CN" altLang="en-US" dirty="0"/>
              <a:t>（历史数据）来学习任务</a:t>
            </a:r>
            <a:r>
              <a:rPr lang="en-US" altLang="zh-CN" dirty="0"/>
              <a:t>T</a:t>
            </a:r>
            <a:r>
              <a:rPr lang="zh-CN" altLang="en-US" dirty="0"/>
              <a:t>（围绕某个问题进行训练），性能表现为</a:t>
            </a:r>
            <a:r>
              <a:rPr lang="en-US" altLang="zh-CN" dirty="0"/>
              <a:t>P</a:t>
            </a:r>
            <a:r>
              <a:rPr lang="zh-CN" altLang="en-US" dirty="0"/>
              <a:t>（模型评估结果），如果针对任务</a:t>
            </a:r>
            <a:r>
              <a:rPr lang="en-US" altLang="zh-CN" dirty="0"/>
              <a:t>T</a:t>
            </a:r>
            <a:r>
              <a:rPr lang="zh-CN" altLang="en-US" dirty="0"/>
              <a:t>的性能</a:t>
            </a:r>
            <a:r>
              <a:rPr lang="en-US" altLang="zh-CN" dirty="0"/>
              <a:t>P</a:t>
            </a:r>
            <a:r>
              <a:rPr lang="zh-CN" altLang="en-US" dirty="0"/>
              <a:t>能随着经验</a:t>
            </a:r>
            <a:r>
              <a:rPr lang="en-US" altLang="zh-CN" dirty="0"/>
              <a:t>E</a:t>
            </a:r>
            <a:r>
              <a:rPr lang="zh-CN" altLang="en-US" dirty="0"/>
              <a:t>不断增长，则称为机器学习。”</a:t>
            </a:r>
          </a:p>
        </p:txBody>
      </p:sp>
      <p:sp>
        <p:nvSpPr>
          <p:cNvPr id="15" name="文本占位符 1">
            <a:extLst>
              <a:ext uri="{FF2B5EF4-FFF2-40B4-BE49-F238E27FC236}">
                <a16:creationId xmlns:a16="http://schemas.microsoft.com/office/drawing/2014/main" id="{48E3B340-AD87-4C1E-92A5-848C7A64AEC8}"/>
              </a:ext>
            </a:extLst>
          </p:cNvPr>
          <p:cNvSpPr txBox="1">
            <a:spLocks/>
          </p:cNvSpPr>
          <p:nvPr/>
        </p:nvSpPr>
        <p:spPr>
          <a:xfrm>
            <a:off x="7665604" y="11160742"/>
            <a:ext cx="905279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sz="3800" b="1">
                <a:latin typeface="Helvetica"/>
                <a:ea typeface="Helvetica"/>
                <a:cs typeface="Helvetica"/>
                <a:sym typeface="Helvetica"/>
              </a:defRPr>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en-US" altLang="zh-CN" sz="4800" dirty="0"/>
              <a:t> —Tom</a:t>
            </a:r>
            <a:r>
              <a:rPr lang="zh-CN" altLang="en-US" sz="4800" dirty="0"/>
              <a:t> </a:t>
            </a:r>
            <a:r>
              <a:rPr lang="en-US" altLang="zh-CN" sz="4800" dirty="0"/>
              <a:t>Mitchell</a:t>
            </a:r>
            <a:endParaRPr lang="zh-CN" altLang="en-US" sz="4800" dirty="0">
              <a:sym typeface="Helvetica Light"/>
            </a:endParaRPr>
          </a:p>
        </p:txBody>
      </p:sp>
      <p:pic>
        <p:nvPicPr>
          <p:cNvPr id="7" name="图片 2">
            <a:extLst>
              <a:ext uri="{FF2B5EF4-FFF2-40B4-BE49-F238E27FC236}">
                <a16:creationId xmlns:a16="http://schemas.microsoft.com/office/drawing/2014/main" id="{3DC10F36-153F-4183-8A00-7DE71BD9A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6449" y="9888965"/>
            <a:ext cx="8556214" cy="3586715"/>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20370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1275572" y="1335883"/>
            <a:ext cx="13743760" cy="2630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学习机器学习的三个阶段</a:t>
            </a:r>
            <a:endParaRPr sz="8800" dirty="0"/>
          </a:p>
        </p:txBody>
      </p:sp>
      <p:sp>
        <p:nvSpPr>
          <p:cNvPr id="7" name="文本框 6">
            <a:extLst>
              <a:ext uri="{FF2B5EF4-FFF2-40B4-BE49-F238E27FC236}">
                <a16:creationId xmlns:a16="http://schemas.microsoft.com/office/drawing/2014/main" id="{53F6E73E-F41B-4B45-8D59-8C81BB17C2E5}"/>
              </a:ext>
            </a:extLst>
          </p:cNvPr>
          <p:cNvSpPr txBox="1"/>
          <p:nvPr/>
        </p:nvSpPr>
        <p:spPr>
          <a:xfrm>
            <a:off x="1436632" y="4876546"/>
            <a:ext cx="13421640" cy="7181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marR="0" indent="-85725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学会算法</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a:p>
            <a:pPr marR="0" algn="l" defTabSz="825500" rtl="0" fontAlgn="auto" latinLnBrk="0" hangingPunct="0">
              <a:lnSpc>
                <a:spcPct val="100000"/>
              </a:lnSpc>
              <a:spcBef>
                <a:spcPts val="0"/>
              </a:spcBef>
              <a:spcAft>
                <a:spcPts val="0"/>
              </a:spcAft>
              <a:buClrTx/>
              <a:buSzTx/>
              <a:tabLst/>
            </a:pPr>
            <a:r>
              <a:rPr lang="en-US" altLang="zh-CN" sz="6000" dirty="0"/>
              <a:t>    </a:t>
            </a:r>
            <a:r>
              <a:rPr lang="zh-CN" altLang="en-US" sz="4000" dirty="0"/>
              <a:t>基础理论、基本框架、代码能力</a:t>
            </a:r>
            <a:r>
              <a:rPr lang="en-US" altLang="zh-CN" sz="4000" dirty="0"/>
              <a:t>…</a:t>
            </a:r>
          </a:p>
          <a:p>
            <a:pPr marR="0" algn="l" defTabSz="825500" rtl="0" fontAlgn="auto" latinLnBrk="0" hangingPunct="0">
              <a:lnSpc>
                <a:spcPct val="100000"/>
              </a:lnSpc>
              <a:spcBef>
                <a:spcPts val="0"/>
              </a:spcBef>
              <a:spcAft>
                <a:spcPts val="0"/>
              </a:spcAft>
              <a:buClrTx/>
              <a:buSzTx/>
              <a:tabLst/>
            </a:pPr>
            <a:endParaRPr kumimoji="0" lang="en-US" altLang="zh-CN" sz="4000" b="0" i="0" u="none" strike="noStrike" cap="none" spc="0" normalizeH="0" baseline="0" dirty="0">
              <a:ln>
                <a:noFill/>
              </a:ln>
              <a:solidFill>
                <a:srgbClr val="FFFFFF"/>
              </a:solidFill>
              <a:effectLst/>
              <a:uFillTx/>
              <a:latin typeface="+mn-lt"/>
              <a:ea typeface="+mn-ea"/>
              <a:cs typeface="+mn-cs"/>
              <a:sym typeface="Helvetica Light"/>
            </a:endParaRPr>
          </a:p>
          <a:p>
            <a:pPr marL="857250" marR="0" indent="-85725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学会训练算法</a:t>
            </a:r>
            <a:endParaRPr lang="en-US" altLang="zh-CN" sz="6000" dirty="0"/>
          </a:p>
          <a:p>
            <a:pPr marR="0" algn="l" defTabSz="825500" rtl="0" fontAlgn="auto" latinLnBrk="0" hangingPunct="0">
              <a:lnSpc>
                <a:spcPct val="100000"/>
              </a:lnSpc>
              <a:spcBef>
                <a:spcPts val="0"/>
              </a:spcBef>
              <a:spcAft>
                <a:spcPts val="0"/>
              </a:spcAft>
              <a:buClrTx/>
              <a:buSzTx/>
              <a:tabLst/>
            </a:pPr>
            <a:r>
              <a:rPr lang="en-US" altLang="zh-CN" sz="6000" dirty="0"/>
              <a:t>    </a:t>
            </a:r>
            <a:r>
              <a:rPr lang="zh-CN" altLang="en-US" sz="4000" dirty="0"/>
              <a:t>评估方法、优化途径、竞赛案例</a:t>
            </a:r>
            <a:r>
              <a:rPr lang="en-US" altLang="zh-CN" sz="4000" dirty="0"/>
              <a:t>…</a:t>
            </a:r>
          </a:p>
          <a:p>
            <a:pPr marR="0" algn="l" defTabSz="825500" rtl="0" fontAlgn="auto" latinLnBrk="0" hangingPunct="0">
              <a:lnSpc>
                <a:spcPct val="100000"/>
              </a:lnSpc>
              <a:spcBef>
                <a:spcPts val="0"/>
              </a:spcBef>
              <a:spcAft>
                <a:spcPts val="0"/>
              </a:spcAft>
              <a:buClrTx/>
              <a:buSzTx/>
              <a:tabLst/>
            </a:pPr>
            <a:endParaRPr lang="en-US" altLang="zh-CN" sz="6000" dirty="0"/>
          </a:p>
          <a:p>
            <a:pPr marL="857250" marR="0" indent="-85725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学会通过训练算法解决实际问题</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a:p>
            <a:pPr marR="0" algn="l" defTabSz="825500" rtl="0" fontAlgn="auto" latinLnBrk="0" hangingPunct="0">
              <a:lnSpc>
                <a:spcPct val="100000"/>
              </a:lnSpc>
              <a:spcBef>
                <a:spcPts val="0"/>
              </a:spcBef>
              <a:spcAft>
                <a:spcPts val="0"/>
              </a:spcAft>
              <a:buClrTx/>
              <a:buSzTx/>
              <a:tabLst/>
            </a:pPr>
            <a:r>
              <a:rPr lang="en-US" altLang="zh-CN" sz="6000" dirty="0"/>
              <a:t>    </a:t>
            </a:r>
            <a:r>
              <a:rPr lang="zh-CN" altLang="en-US" sz="4000" dirty="0"/>
              <a:t>在线评估、线上部署、企业案例</a:t>
            </a:r>
            <a:r>
              <a:rPr lang="en-US" altLang="zh-CN" sz="4000" dirty="0"/>
              <a:t>…</a:t>
            </a:r>
            <a:endParaRPr kumimoji="0" lang="en-US" altLang="zh-CN" sz="4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11266" name="Picture 2">
            <a:extLst>
              <a:ext uri="{FF2B5EF4-FFF2-40B4-BE49-F238E27FC236}">
                <a16:creationId xmlns:a16="http://schemas.microsoft.com/office/drawing/2014/main" id="{9B70427F-937D-45E8-B6A9-B5F548180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6304" y="7719205"/>
            <a:ext cx="7781059" cy="5182185"/>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1888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219438" y="4507343"/>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en-US" altLang="zh-CN" sz="8800" dirty="0"/>
              <a:t>Part 2.</a:t>
            </a:r>
            <a:r>
              <a:rPr lang="zh-CN" altLang="en-US" sz="8800" dirty="0"/>
              <a:t>数据技术皇冠上的明珠：算法</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1939503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312957" y="4507343"/>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困难与价值并存，是算法学习的基本事实。</a:t>
            </a:r>
          </a:p>
        </p:txBody>
      </p:sp>
    </p:spTree>
    <p:extLst>
      <p:ext uri="{BB962C8B-B14F-4D97-AF65-F5344CB8AC3E}">
        <p14:creationId xmlns:p14="http://schemas.microsoft.com/office/powerpoint/2010/main" val="8011133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新课发布返场优惠直播"/>
          <p:cNvSpPr txBox="1">
            <a:spLocks noGrp="1"/>
          </p:cNvSpPr>
          <p:nvPr>
            <p:ph type="title"/>
          </p:nvPr>
        </p:nvSpPr>
        <p:spPr>
          <a:xfrm>
            <a:off x="579661" y="705427"/>
            <a:ext cx="13027537" cy="2006601"/>
          </a:xfrm>
          <a:prstGeom prst="rect">
            <a:avLst/>
          </a:prstGeom>
        </p:spPr>
        <p:txBody>
          <a:bodyPr>
            <a:normAutofit/>
          </a:bodyPr>
          <a:lstStyle>
            <a:lvl1pPr defTabSz="569594">
              <a:defRPr sz="7728"/>
            </a:lvl1pPr>
          </a:lstStyle>
          <a:p>
            <a:r>
              <a:rPr lang="en-US" altLang="zh-CN" sz="11500" dirty="0">
                <a:solidFill>
                  <a:schemeClr val="tx1"/>
                </a:solidFill>
              </a:rPr>
              <a:t>Chap 0.</a:t>
            </a:r>
            <a:r>
              <a:rPr lang="zh-CN" altLang="en-US" sz="11500" dirty="0">
                <a:solidFill>
                  <a:schemeClr val="tx1"/>
                </a:solidFill>
              </a:rPr>
              <a:t>前言与导学</a:t>
            </a:r>
            <a:endParaRPr sz="11500" dirty="0">
              <a:solidFill>
                <a:schemeClr val="tx1"/>
              </a:solidFill>
            </a:endParaRPr>
          </a:p>
        </p:txBody>
      </p:sp>
      <p:sp>
        <p:nvSpPr>
          <p:cNvPr id="121" name="2021机器学习实战"/>
          <p:cNvSpPr txBox="1"/>
          <p:nvPr/>
        </p:nvSpPr>
        <p:spPr>
          <a:xfrm>
            <a:off x="3841074" y="2920995"/>
            <a:ext cx="6504709"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en-US" altLang="zh-CN" sz="8800" dirty="0"/>
              <a:t>Content</a:t>
            </a:r>
            <a:endParaRPr sz="8800" dirty="0"/>
          </a:p>
        </p:txBody>
      </p:sp>
      <p:sp>
        <p:nvSpPr>
          <p:cNvPr id="122" name="2021年4月1日晚8点 B站直播间"/>
          <p:cNvSpPr txBox="1">
            <a:spLocks noGrp="1"/>
          </p:cNvSpPr>
          <p:nvPr>
            <p:ph type="body" sz="quarter" idx="1"/>
          </p:nvPr>
        </p:nvSpPr>
        <p:spPr>
          <a:xfrm>
            <a:off x="1363895" y="5785022"/>
            <a:ext cx="11459066" cy="6868391"/>
          </a:xfrm>
          <a:prstGeom prst="rect">
            <a:avLst/>
          </a:prstGeom>
        </p:spPr>
        <p:txBody>
          <a:bodyPr>
            <a:normAutofit/>
          </a:bodyPr>
          <a:lstStyle/>
          <a:p>
            <a:pPr marL="685800" indent="-685800" algn="l">
              <a:buFont typeface="Arial" panose="020B0604020202020204" pitchFamily="34" charset="0"/>
              <a:buChar char="•"/>
            </a:pPr>
            <a:r>
              <a:rPr lang="zh-CN" altLang="en-US" sz="5400" dirty="0"/>
              <a:t>机器学习基本定义与核心概念</a:t>
            </a:r>
            <a:endParaRPr lang="en-US" altLang="zh-CN" sz="5400" dirty="0"/>
          </a:p>
          <a:p>
            <a:pPr marL="685800" indent="-685800" algn="l">
              <a:buFont typeface="Arial" panose="020B0604020202020204" pitchFamily="34" charset="0"/>
              <a:buChar char="•"/>
            </a:pPr>
            <a:endParaRPr lang="en-US" altLang="zh-CN" sz="5400" dirty="0"/>
          </a:p>
          <a:p>
            <a:pPr marL="685800" indent="-685800" algn="l">
              <a:buFont typeface="Arial" panose="020B0604020202020204" pitchFamily="34" charset="0"/>
              <a:buChar char="•"/>
            </a:pPr>
            <a:r>
              <a:rPr lang="zh-CN" altLang="en-US" sz="5400" dirty="0"/>
              <a:t>数据技术皇冠上的明珠：算法</a:t>
            </a:r>
            <a:endParaRPr lang="en-US" altLang="zh-CN" sz="5400" dirty="0"/>
          </a:p>
          <a:p>
            <a:pPr algn="l"/>
            <a:endParaRPr lang="en-US" altLang="zh-CN" sz="5400" dirty="0"/>
          </a:p>
          <a:p>
            <a:pPr marL="685800" indent="-685800" algn="l">
              <a:buFont typeface="Arial" panose="020B0604020202020204" pitchFamily="34" charset="0"/>
              <a:buChar char="•"/>
            </a:pPr>
            <a:r>
              <a:rPr lang="zh-CN" altLang="en-US" sz="5400" dirty="0"/>
              <a:t>机器学习的学习路径与拓展资料</a:t>
            </a:r>
            <a:endParaRPr lang="en-US" altLang="zh-CN" sz="5400" dirty="0"/>
          </a:p>
          <a:p>
            <a:pPr marL="685800" indent="-685800" algn="l">
              <a:buFont typeface="Arial" panose="020B0604020202020204" pitchFamily="34" charset="0"/>
              <a:buChar char="•"/>
            </a:pPr>
            <a:endParaRPr lang="en-US" altLang="zh-CN" sz="5400" dirty="0"/>
          </a:p>
          <a:p>
            <a:pPr marL="685800" indent="-685800" algn="l">
              <a:buFont typeface="Arial" panose="020B0604020202020204" pitchFamily="34" charset="0"/>
              <a:buChar char="•"/>
            </a:pPr>
            <a:r>
              <a:rPr lang="zh-CN" altLang="en-US" sz="5400" dirty="0"/>
              <a:t>第一阶段课程安排与课前准备</a:t>
            </a:r>
            <a:endParaRPr lang="en-US" altLang="zh-CN" sz="5400" dirty="0"/>
          </a:p>
        </p:txBody>
      </p:sp>
    </p:spTree>
    <p:extLst>
      <p:ext uri="{BB962C8B-B14F-4D97-AF65-F5344CB8AC3E}">
        <p14:creationId xmlns:p14="http://schemas.microsoft.com/office/powerpoint/2010/main" val="295816475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41557" y="4507343"/>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让机器“学习”的价值：</a:t>
            </a:r>
            <a:endParaRPr lang="en-US" altLang="zh-CN" sz="8800" dirty="0"/>
          </a:p>
          <a:p>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释放脑力、超越脑力</a:t>
            </a:r>
          </a:p>
        </p:txBody>
      </p:sp>
    </p:spTree>
    <p:extLst>
      <p:ext uri="{BB962C8B-B14F-4D97-AF65-F5344CB8AC3E}">
        <p14:creationId xmlns:p14="http://schemas.microsoft.com/office/powerpoint/2010/main" val="29708833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150421" y="1197823"/>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kumimoji="0" lang="en-US" altLang="zh-CN" sz="8800" b="0" i="0" u="none" strike="noStrike" cap="none" spc="0" normalizeH="0" baseline="0" dirty="0">
                <a:ln>
                  <a:noFill/>
                </a:ln>
                <a:solidFill>
                  <a:srgbClr val="FFFFFF"/>
                </a:solidFill>
                <a:effectLst/>
                <a:uFillTx/>
                <a:latin typeface="+mn-lt"/>
                <a:ea typeface="+mn-ea"/>
                <a:cs typeface="+mn-cs"/>
                <a:sym typeface="Helvetica Light"/>
              </a:rPr>
              <a:t>《2020</a:t>
            </a:r>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第四季度数据技术岗位招聘分析报告</a:t>
            </a:r>
            <a:r>
              <a:rPr kumimoji="0" lang="en-US" altLang="zh-CN" sz="8800" b="0" i="0" u="none" strike="noStrike" cap="none" spc="0" normalizeH="0" baseline="0" dirty="0">
                <a:ln>
                  <a:noFill/>
                </a:ln>
                <a:solidFill>
                  <a:srgbClr val="FFFFFF"/>
                </a:solidFill>
                <a:effectLst/>
                <a:uFillTx/>
                <a:latin typeface="+mn-lt"/>
                <a:ea typeface="+mn-ea"/>
                <a:cs typeface="+mn-cs"/>
                <a:sym typeface="Helvetica Light"/>
              </a:rPr>
              <a:t>》</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3" name="图片 2" descr="建筑与房屋的城市空拍图与配字&#10;&#10;描述已自动生成">
            <a:extLst>
              <a:ext uri="{FF2B5EF4-FFF2-40B4-BE49-F238E27FC236}">
                <a16:creationId xmlns:a16="http://schemas.microsoft.com/office/drawing/2014/main" id="{EA9E6B77-B5D9-46DD-A277-E864A6F4F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476" y="6008257"/>
            <a:ext cx="15521216" cy="7255248"/>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94809064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663158" y="402801"/>
            <a:ext cx="11314470" cy="2485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算法岗招聘</a:t>
            </a:r>
          </a:p>
        </p:txBody>
      </p:sp>
      <p:sp>
        <p:nvSpPr>
          <p:cNvPr id="4" name="文本框 3">
            <a:extLst>
              <a:ext uri="{FF2B5EF4-FFF2-40B4-BE49-F238E27FC236}">
                <a16:creationId xmlns:a16="http://schemas.microsoft.com/office/drawing/2014/main" id="{7D6770AF-C4F0-40CD-92A3-45CD80FF4D5B}"/>
              </a:ext>
            </a:extLst>
          </p:cNvPr>
          <p:cNvSpPr txBox="1"/>
          <p:nvPr/>
        </p:nvSpPr>
        <p:spPr>
          <a:xfrm>
            <a:off x="786624" y="3167933"/>
            <a:ext cx="681375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marR="0" indent="-85725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岗位数量最多</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3" name="图片 2" descr="图表, 饼图&#10;&#10;描述已自动生成">
            <a:extLst>
              <a:ext uri="{FF2B5EF4-FFF2-40B4-BE49-F238E27FC236}">
                <a16:creationId xmlns:a16="http://schemas.microsoft.com/office/drawing/2014/main" id="{10822C24-1FD1-4D85-8C32-0071B0CE4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034" y="4978372"/>
            <a:ext cx="10578819" cy="7637878"/>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167878444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51948" y="589970"/>
            <a:ext cx="11314470" cy="2485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算法岗招聘</a:t>
            </a:r>
          </a:p>
        </p:txBody>
      </p:sp>
      <p:sp>
        <p:nvSpPr>
          <p:cNvPr id="4" name="文本框 3">
            <a:extLst>
              <a:ext uri="{FF2B5EF4-FFF2-40B4-BE49-F238E27FC236}">
                <a16:creationId xmlns:a16="http://schemas.microsoft.com/office/drawing/2014/main" id="{7D6770AF-C4F0-40CD-92A3-45CD80FF4D5B}"/>
              </a:ext>
            </a:extLst>
          </p:cNvPr>
          <p:cNvSpPr txBox="1"/>
          <p:nvPr/>
        </p:nvSpPr>
        <p:spPr>
          <a:xfrm>
            <a:off x="811337" y="3198670"/>
            <a:ext cx="681375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marR="0" indent="-85725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岗位薪资最高</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5" name="图片 4" descr="图表, 折线图&#10;&#10;描述已自动生成">
            <a:extLst>
              <a:ext uri="{FF2B5EF4-FFF2-40B4-BE49-F238E27FC236}">
                <a16:creationId xmlns:a16="http://schemas.microsoft.com/office/drawing/2014/main" id="{EA33F462-6230-46EC-94BA-9F5E4A353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809" y="5175670"/>
            <a:ext cx="11569617" cy="7950360"/>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8611389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0" y="4507343"/>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9600" dirty="0"/>
              <a:t>算法岗的内卷与凡尔赛</a:t>
            </a:r>
            <a:endParaRPr kumimoji="0" lang="zh-CN" altLang="en-US" sz="9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310911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2">
            <a:extLst>
              <a:ext uri="{FF2B5EF4-FFF2-40B4-BE49-F238E27FC236}">
                <a16:creationId xmlns:a16="http://schemas.microsoft.com/office/drawing/2014/main" id="{D09EA386-8B57-408C-AF8F-9BCDA11263FB}"/>
              </a:ext>
            </a:extLst>
          </p:cNvPr>
          <p:cNvSpPr txBox="1">
            <a:spLocks/>
          </p:cNvSpPr>
          <p:nvPr/>
        </p:nvSpPr>
        <p:spPr>
          <a:xfrm>
            <a:off x="326051" y="6157698"/>
            <a:ext cx="14422582" cy="1333698"/>
          </a:xfrm>
          <a:prstGeom prst="rect">
            <a:avLst/>
          </a:prstGeom>
          <a:ln w="12700">
            <a:miter lim="400000"/>
          </a:ln>
        </p:spPr>
        <p:txBody>
          <a:bodyPr lIns="50800" tIns="50800" rIns="50800" bIns="50800" anchor="ctr">
            <a:spAutoFit/>
          </a:bodyPr>
          <a:lstStyle>
            <a:lvl1pPr>
              <a:spcBef>
                <a:spcPts val="3400"/>
              </a:spcBef>
              <a:defRPr sz="5600"/>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zh-CN" altLang="en-US" sz="8000" dirty="0"/>
              <a:t>“当浪潮褪去，才知道谁在裸泳”</a:t>
            </a:r>
          </a:p>
        </p:txBody>
      </p:sp>
      <p:pic>
        <p:nvPicPr>
          <p:cNvPr id="22530" name="Picture 2">
            <a:extLst>
              <a:ext uri="{FF2B5EF4-FFF2-40B4-BE49-F238E27FC236}">
                <a16:creationId xmlns:a16="http://schemas.microsoft.com/office/drawing/2014/main" id="{0B14D564-50C9-4284-BD11-705557967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1962" y="7925985"/>
            <a:ext cx="7089138" cy="5033288"/>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5579BEE-4CDA-4189-9733-9381AFD2CCF5}"/>
              </a:ext>
            </a:extLst>
          </p:cNvPr>
          <p:cNvSpPr txBox="1"/>
          <p:nvPr/>
        </p:nvSpPr>
        <p:spPr>
          <a:xfrm>
            <a:off x="8806248" y="8777586"/>
            <a:ext cx="6771503" cy="841256"/>
          </a:xfrm>
          <a:prstGeom prst="rect">
            <a:avLst/>
          </a:prstGeom>
          <a:ln w="12700">
            <a:miter lim="400000"/>
          </a:ln>
        </p:spPr>
        <p:txBody>
          <a:bodyPr wrap="square" lIns="50800" tIns="50800" rIns="50800" bIns="5080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800" b="1">
                <a:latin typeface="Helvetica"/>
                <a:ea typeface="Helvetica"/>
                <a:cs typeface="Helvetica"/>
              </a:defRPr>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en-US" altLang="zh-CN" dirty="0"/>
              <a:t>— Warren E. Buffett</a:t>
            </a:r>
            <a:endParaRPr lang="zh-CN" altLang="en-US" dirty="0"/>
          </a:p>
        </p:txBody>
      </p:sp>
    </p:spTree>
    <p:extLst>
      <p:ext uri="{BB962C8B-B14F-4D97-AF65-F5344CB8AC3E}">
        <p14:creationId xmlns:p14="http://schemas.microsoft.com/office/powerpoint/2010/main" val="9538488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示&#10;&#10;描述已自动生成">
            <a:extLst>
              <a:ext uri="{FF2B5EF4-FFF2-40B4-BE49-F238E27FC236}">
                <a16:creationId xmlns:a16="http://schemas.microsoft.com/office/drawing/2014/main" id="{D58481A3-9923-442A-B1A5-53C3470BE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35" y="3972613"/>
            <a:ext cx="13514927" cy="6666555"/>
          </a:xfrm>
          <a:prstGeom prst="rect">
            <a:avLst/>
          </a:prstGeom>
          <a:ln w="25400">
            <a:miter lim="400000"/>
          </a:ln>
          <a:effectLst>
            <a:outerShdw blurRad="254000" dist="127000" dir="5400000" rotWithShape="0">
              <a:srgbClr val="000000">
                <a:alpha val="70000"/>
              </a:srgbClr>
            </a:outerShdw>
          </a:effectLst>
        </p:spPr>
      </p:pic>
      <p:sp>
        <p:nvSpPr>
          <p:cNvPr id="4" name="文本框 3">
            <a:extLst>
              <a:ext uri="{FF2B5EF4-FFF2-40B4-BE49-F238E27FC236}">
                <a16:creationId xmlns:a16="http://schemas.microsoft.com/office/drawing/2014/main" id="{C5EA9D1A-BA19-457E-8F99-7B8C9B4385A2}"/>
              </a:ext>
            </a:extLst>
          </p:cNvPr>
          <p:cNvSpPr txBox="1"/>
          <p:nvPr/>
        </p:nvSpPr>
        <p:spPr>
          <a:xfrm>
            <a:off x="2799087" y="11423437"/>
            <a:ext cx="8909222"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新兴技术成熟曲线</a:t>
            </a:r>
          </a:p>
        </p:txBody>
      </p:sp>
    </p:spTree>
    <p:extLst>
      <p:ext uri="{BB962C8B-B14F-4D97-AF65-F5344CB8AC3E}">
        <p14:creationId xmlns:p14="http://schemas.microsoft.com/office/powerpoint/2010/main" val="39643310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343848" y="5347603"/>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pPr algn="l"/>
            <a:r>
              <a:rPr lang="zh-CN" altLang="en-US" sz="8800" dirty="0"/>
              <a:t>算法终究只是一项技术，</a:t>
            </a:r>
            <a:endParaRPr kumimoji="0" lang="en-US" altLang="zh-CN" sz="8800" b="0" i="0" u="none" strike="noStrike" cap="none" spc="0" normalizeH="0" baseline="0" dirty="0">
              <a:ln>
                <a:noFill/>
              </a:ln>
              <a:solidFill>
                <a:srgbClr val="FFFFFF"/>
              </a:solidFill>
              <a:effectLst/>
              <a:uFillTx/>
              <a:latin typeface="+mn-lt"/>
              <a:ea typeface="+mn-ea"/>
              <a:cs typeface="+mn-cs"/>
              <a:sym typeface="Helvetica Light"/>
            </a:endParaRPr>
          </a:p>
          <a:p>
            <a:pPr algn="l"/>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要收获就要付出等价的努力</a:t>
            </a:r>
            <a:endParaRPr kumimoji="0" lang="en-US" altLang="zh-CN"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 name="文本框 1">
            <a:extLst>
              <a:ext uri="{FF2B5EF4-FFF2-40B4-BE49-F238E27FC236}">
                <a16:creationId xmlns:a16="http://schemas.microsoft.com/office/drawing/2014/main" id="{1C84D6AD-14AB-49E3-B3B3-ED107269EDE4}"/>
              </a:ext>
            </a:extLst>
          </p:cNvPr>
          <p:cNvSpPr txBox="1"/>
          <p:nvPr/>
        </p:nvSpPr>
        <p:spPr>
          <a:xfrm>
            <a:off x="125570" y="2323716"/>
            <a:ext cx="10602097"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面对或有或无的红利</a:t>
            </a:r>
          </a:p>
        </p:txBody>
      </p:sp>
    </p:spTree>
    <p:extLst>
      <p:ext uri="{BB962C8B-B14F-4D97-AF65-F5344CB8AC3E}">
        <p14:creationId xmlns:p14="http://schemas.microsoft.com/office/powerpoint/2010/main" val="72282573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334021" y="5001332"/>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11500" dirty="0"/>
              <a:t>技术人</a:t>
            </a:r>
            <a:r>
              <a:rPr kumimoji="0" lang="zh-CN" altLang="en-US" sz="11500" b="0" i="0" u="none" strike="noStrike" cap="none" spc="0" normalizeH="0" baseline="0" dirty="0">
                <a:ln>
                  <a:noFill/>
                </a:ln>
                <a:solidFill>
                  <a:srgbClr val="FFFFFF"/>
                </a:solidFill>
                <a:effectLst/>
                <a:uFillTx/>
                <a:latin typeface="+mn-lt"/>
                <a:ea typeface="+mn-ea"/>
                <a:cs typeface="+mn-cs"/>
                <a:sym typeface="Helvetica Light"/>
              </a:rPr>
              <a:t>不需要凡尔赛</a:t>
            </a:r>
            <a:endParaRPr kumimoji="0" lang="en-US" altLang="zh-CN" sz="115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545093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7BAB703-D992-4B0A-B0E5-9BCF730C7758}"/>
              </a:ext>
            </a:extLst>
          </p:cNvPr>
          <p:cNvSpPr txBox="1"/>
          <p:nvPr/>
        </p:nvSpPr>
        <p:spPr>
          <a:xfrm>
            <a:off x="1014467" y="1950878"/>
            <a:ext cx="1264478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算法工程师的精神风貌</a:t>
            </a:r>
          </a:p>
        </p:txBody>
      </p:sp>
      <p:sp>
        <p:nvSpPr>
          <p:cNvPr id="5" name="文本占位符 2">
            <a:extLst>
              <a:ext uri="{FF2B5EF4-FFF2-40B4-BE49-F238E27FC236}">
                <a16:creationId xmlns:a16="http://schemas.microsoft.com/office/drawing/2014/main" id="{27C3C495-8D40-418F-916D-AC2294DF94FB}"/>
              </a:ext>
            </a:extLst>
          </p:cNvPr>
          <p:cNvSpPr txBox="1">
            <a:spLocks/>
          </p:cNvSpPr>
          <p:nvPr/>
        </p:nvSpPr>
        <p:spPr>
          <a:xfrm>
            <a:off x="125570" y="5015644"/>
            <a:ext cx="14422582" cy="4719241"/>
          </a:xfrm>
          <a:prstGeom prst="rect">
            <a:avLst/>
          </a:prstGeom>
          <a:ln w="12700">
            <a:miter lim="400000"/>
          </a:ln>
        </p:spPr>
        <p:txBody>
          <a:bodyPr lIns="50800" tIns="50800" rIns="50800" bIns="50800" anchor="ctr">
            <a:spAutoFit/>
          </a:bodyPr>
          <a:lstStyle>
            <a:lvl1pPr>
              <a:spcBef>
                <a:spcPts val="3400"/>
              </a:spcBef>
              <a:defRPr sz="5600"/>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zh-CN" altLang="en-US" sz="6000" dirty="0"/>
              <a:t>“</a:t>
            </a:r>
            <a:r>
              <a:rPr lang="en-US" altLang="zh-CN" sz="6000" dirty="0"/>
              <a:t>…</a:t>
            </a:r>
            <a:r>
              <a:rPr lang="zh-CN" altLang="en-US" sz="6000" dirty="0"/>
              <a:t>大家会因为数据可知性争论的面红耳赤；大家会因为从两种完全不同的方法验证了相同结果而兴奋不已；大家会愿意为了</a:t>
            </a:r>
            <a:r>
              <a:rPr lang="en-US" altLang="zh-CN" sz="6000" dirty="0"/>
              <a:t>1%</a:t>
            </a:r>
            <a:r>
              <a:rPr lang="zh-CN" altLang="en-US" sz="6000" dirty="0"/>
              <a:t>的性能提升而付出</a:t>
            </a:r>
            <a:r>
              <a:rPr lang="en-US" altLang="zh-CN" sz="6000" dirty="0"/>
              <a:t>200%</a:t>
            </a:r>
            <a:r>
              <a:rPr lang="zh-CN" altLang="en-US" sz="6000" dirty="0"/>
              <a:t>的努力；大家会为了复现一个新的算法通宵达旦</a:t>
            </a:r>
            <a:r>
              <a:rPr lang="en-US" altLang="zh-CN" sz="6000" dirty="0"/>
              <a:t>…</a:t>
            </a:r>
            <a:r>
              <a:rPr lang="zh-CN" altLang="en-US" sz="6000" dirty="0"/>
              <a:t>”</a:t>
            </a:r>
          </a:p>
        </p:txBody>
      </p:sp>
      <p:sp>
        <p:nvSpPr>
          <p:cNvPr id="2" name="文本框 1">
            <a:extLst>
              <a:ext uri="{FF2B5EF4-FFF2-40B4-BE49-F238E27FC236}">
                <a16:creationId xmlns:a16="http://schemas.microsoft.com/office/drawing/2014/main" id="{FCFE22C7-9D4E-4D6D-BE98-E1CAEDF54834}"/>
              </a:ext>
            </a:extLst>
          </p:cNvPr>
          <p:cNvSpPr txBox="1"/>
          <p:nvPr/>
        </p:nvSpPr>
        <p:spPr>
          <a:xfrm>
            <a:off x="7751618" y="11313716"/>
            <a:ext cx="739832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《2021</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春招岗位分析</a:t>
            </a: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a:t>
            </a:r>
            <a:endParaRPr kumimoji="0" lang="zh-CN" altLang="en-US" sz="5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图片 5" descr="男人看着屏幕&#10;&#10;描述已自动生成">
            <a:extLst>
              <a:ext uri="{FF2B5EF4-FFF2-40B4-BE49-F238E27FC236}">
                <a16:creationId xmlns:a16="http://schemas.microsoft.com/office/drawing/2014/main" id="{42F33EE5-BF72-41CC-B3A1-694D0FED9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5585" y="8248849"/>
            <a:ext cx="8515412" cy="4824448"/>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175037566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41557" y="5006106"/>
            <a:ext cx="13754150" cy="3703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en-US" altLang="zh-CN" sz="8800" dirty="0"/>
              <a:t>Part 1.</a:t>
            </a:r>
            <a:r>
              <a:rPr lang="zh-CN" altLang="en-US" sz="8800" dirty="0"/>
              <a:t>机器学习基本定义与核心概念</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173915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343848" y="5928370"/>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pPr algn="l"/>
            <a:r>
              <a:rPr lang="zh-CN" altLang="en-US" sz="8800" dirty="0"/>
              <a:t>算法不仅是一项技术，</a:t>
            </a:r>
            <a:endParaRPr kumimoji="0" lang="en-US" altLang="zh-CN" sz="8800" b="0" i="0" u="none" strike="noStrike" cap="none" spc="0" normalizeH="0" baseline="0" dirty="0">
              <a:ln>
                <a:noFill/>
              </a:ln>
              <a:solidFill>
                <a:srgbClr val="FFFFFF"/>
              </a:solidFill>
              <a:effectLst/>
              <a:uFillTx/>
              <a:latin typeface="+mn-lt"/>
              <a:ea typeface="+mn-ea"/>
              <a:cs typeface="+mn-cs"/>
              <a:sym typeface="Helvetica Light"/>
            </a:endParaRPr>
          </a:p>
          <a:p>
            <a:pPr algn="l"/>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你的努力，一定会收获与之等价的汇报</a:t>
            </a:r>
            <a:endParaRPr kumimoji="0" lang="en-US" altLang="zh-CN"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文本框 3">
            <a:extLst>
              <a:ext uri="{FF2B5EF4-FFF2-40B4-BE49-F238E27FC236}">
                <a16:creationId xmlns:a16="http://schemas.microsoft.com/office/drawing/2014/main" id="{77BAB703-D992-4B0A-B0E5-9BCF730C7758}"/>
              </a:ext>
            </a:extLst>
          </p:cNvPr>
          <p:cNvSpPr txBox="1"/>
          <p:nvPr/>
        </p:nvSpPr>
        <p:spPr>
          <a:xfrm>
            <a:off x="343848" y="2868695"/>
            <a:ext cx="10602097"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面对或多或少的困难</a:t>
            </a:r>
          </a:p>
        </p:txBody>
      </p:sp>
    </p:spTree>
    <p:extLst>
      <p:ext uri="{BB962C8B-B14F-4D97-AF65-F5344CB8AC3E}">
        <p14:creationId xmlns:p14="http://schemas.microsoft.com/office/powerpoint/2010/main" val="41091316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2">
            <a:extLst>
              <a:ext uri="{FF2B5EF4-FFF2-40B4-BE49-F238E27FC236}">
                <a16:creationId xmlns:a16="http://schemas.microsoft.com/office/drawing/2014/main" id="{D09EA386-8B57-408C-AF8F-9BCDA11263FB}"/>
              </a:ext>
            </a:extLst>
          </p:cNvPr>
          <p:cNvSpPr txBox="1">
            <a:spLocks/>
          </p:cNvSpPr>
          <p:nvPr/>
        </p:nvSpPr>
        <p:spPr>
          <a:xfrm>
            <a:off x="807964" y="5120609"/>
            <a:ext cx="14422582" cy="1579920"/>
          </a:xfrm>
          <a:prstGeom prst="rect">
            <a:avLst/>
          </a:prstGeom>
          <a:ln w="12700">
            <a:miter lim="400000"/>
          </a:ln>
        </p:spPr>
        <p:txBody>
          <a:bodyPr lIns="50800" tIns="50800" rIns="50800" bIns="50800" anchor="ctr">
            <a:spAutoFit/>
          </a:bodyPr>
          <a:lstStyle>
            <a:lvl1pPr>
              <a:spcBef>
                <a:spcPts val="3400"/>
              </a:spcBef>
              <a:defRPr sz="5600"/>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zh-CN" altLang="en-US" sz="9600" dirty="0"/>
              <a:t>“志不求易，事不避难”</a:t>
            </a:r>
          </a:p>
        </p:txBody>
      </p:sp>
      <p:sp>
        <p:nvSpPr>
          <p:cNvPr id="15" name="文本占位符 1">
            <a:extLst>
              <a:ext uri="{FF2B5EF4-FFF2-40B4-BE49-F238E27FC236}">
                <a16:creationId xmlns:a16="http://schemas.microsoft.com/office/drawing/2014/main" id="{48E3B340-AD87-4C1E-92A5-848C7A64AEC8}"/>
              </a:ext>
            </a:extLst>
          </p:cNvPr>
          <p:cNvSpPr txBox="1">
            <a:spLocks/>
          </p:cNvSpPr>
          <p:nvPr/>
        </p:nvSpPr>
        <p:spPr>
          <a:xfrm>
            <a:off x="9877463" y="8709050"/>
            <a:ext cx="905279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sz="3800" b="1">
                <a:latin typeface="Helvetica"/>
                <a:ea typeface="Helvetica"/>
                <a:cs typeface="Helvetica"/>
                <a:sym typeface="Helvetica"/>
              </a:defRPr>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en-US" altLang="zh-CN" sz="7200" dirty="0"/>
              <a:t> — </a:t>
            </a:r>
            <a:r>
              <a:rPr lang="zh-CN" altLang="en-US" sz="7200" dirty="0"/>
              <a:t>习近平</a:t>
            </a:r>
            <a:endParaRPr lang="zh-CN" altLang="en-US" sz="7200" dirty="0">
              <a:sym typeface="Helvetica Light"/>
            </a:endParaRPr>
          </a:p>
        </p:txBody>
      </p:sp>
    </p:spTree>
    <p:extLst>
      <p:ext uri="{BB962C8B-B14F-4D97-AF65-F5344CB8AC3E}">
        <p14:creationId xmlns:p14="http://schemas.microsoft.com/office/powerpoint/2010/main" val="34036104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219438" y="4507343"/>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en-US" altLang="zh-CN" sz="8800" dirty="0"/>
              <a:t>Part 3.</a:t>
            </a:r>
            <a:r>
              <a:rPr lang="zh-CN" altLang="en-US" sz="8800" dirty="0"/>
              <a:t>机器学习的学习路径、课程安排与拓展资料</a:t>
            </a:r>
            <a:endParaRPr lang="en-US" altLang="zh-CN" sz="8800" dirty="0"/>
          </a:p>
        </p:txBody>
      </p:sp>
    </p:spTree>
    <p:extLst>
      <p:ext uri="{BB962C8B-B14F-4D97-AF65-F5344CB8AC3E}">
        <p14:creationId xmlns:p14="http://schemas.microsoft.com/office/powerpoint/2010/main" val="220063717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394591" y="2707862"/>
            <a:ext cx="13754150" cy="1573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技术高速发展与快速迭代</a:t>
            </a:r>
          </a:p>
        </p:txBody>
      </p:sp>
      <p:sp>
        <p:nvSpPr>
          <p:cNvPr id="2" name="文本框 1">
            <a:extLst>
              <a:ext uri="{FF2B5EF4-FFF2-40B4-BE49-F238E27FC236}">
                <a16:creationId xmlns:a16="http://schemas.microsoft.com/office/drawing/2014/main" id="{6727D6F5-2BE1-41A8-92FC-AC29D99E3683}"/>
              </a:ext>
            </a:extLst>
          </p:cNvPr>
          <p:cNvSpPr txBox="1"/>
          <p:nvPr/>
        </p:nvSpPr>
        <p:spPr>
          <a:xfrm>
            <a:off x="4248712" y="4596797"/>
            <a:ext cx="6983168"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20</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年进化新一代智能</a:t>
            </a:r>
          </a:p>
        </p:txBody>
      </p:sp>
      <p:pic>
        <p:nvPicPr>
          <p:cNvPr id="4" name="图片 3" descr="图片包含 图形用户界面&#10;&#10;描述已自动生成">
            <a:extLst>
              <a:ext uri="{FF2B5EF4-FFF2-40B4-BE49-F238E27FC236}">
                <a16:creationId xmlns:a16="http://schemas.microsoft.com/office/drawing/2014/main" id="{8D98AA41-3173-40DC-BE08-ABD3FD5B6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86" y="7620748"/>
            <a:ext cx="11442944" cy="4148307"/>
          </a:xfrm>
          <a:prstGeom prst="rect">
            <a:avLst/>
          </a:prstGeom>
          <a:ln w="25400">
            <a:miter lim="400000"/>
          </a:ln>
          <a:effectLst>
            <a:outerShdw blurRad="254000" dist="127000" dir="5400000" rotWithShape="0">
              <a:srgbClr val="000000">
                <a:alpha val="70000"/>
              </a:srgbClr>
            </a:outerShdw>
          </a:effectLst>
        </p:spPr>
      </p:pic>
      <p:pic>
        <p:nvPicPr>
          <p:cNvPr id="6" name="图片 5" descr="人的脸被修图的屏幕截图&#10;&#10;中度可信度描述已自动生成">
            <a:extLst>
              <a:ext uri="{FF2B5EF4-FFF2-40B4-BE49-F238E27FC236}">
                <a16:creationId xmlns:a16="http://schemas.microsoft.com/office/drawing/2014/main" id="{56B47508-A169-40C3-9C88-8D65CF7F8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0250" y="7137313"/>
            <a:ext cx="10265124" cy="4932295"/>
          </a:xfrm>
          <a:prstGeom prst="rect">
            <a:avLst/>
          </a:prstGeom>
          <a:ln w="25400">
            <a:miter lim="400000"/>
          </a:ln>
          <a:effectLst>
            <a:outerShdw blurRad="254000" dist="127000" dir="5400000" rotWithShape="0">
              <a:srgbClr val="000000">
                <a:alpha val="70000"/>
              </a:srgbClr>
            </a:outerShdw>
          </a:effectLst>
        </p:spPr>
      </p:pic>
      <p:sp>
        <p:nvSpPr>
          <p:cNvPr id="3" name="文本框 2">
            <a:extLst>
              <a:ext uri="{FF2B5EF4-FFF2-40B4-BE49-F238E27FC236}">
                <a16:creationId xmlns:a16="http://schemas.microsoft.com/office/drawing/2014/main" id="{73C99B59-A5E8-458A-A0A8-A7FF19483A92}"/>
              </a:ext>
            </a:extLst>
          </p:cNvPr>
          <p:cNvSpPr txBox="1"/>
          <p:nvPr/>
        </p:nvSpPr>
        <p:spPr>
          <a:xfrm>
            <a:off x="14620892" y="12588400"/>
            <a:ext cx="736092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dirty="0"/>
              <a:t>AlphaGo</a:t>
            </a:r>
            <a:r>
              <a:rPr lang="zh-CN" altLang="en-US" dirty="0"/>
              <a:t> </a:t>
            </a:r>
            <a:r>
              <a:rPr lang="en-US" altLang="zh-CN" dirty="0"/>
              <a:t>VS </a:t>
            </a:r>
            <a:r>
              <a:rPr lang="zh-CN" altLang="en-US" dirty="0"/>
              <a:t>李世石</a:t>
            </a:r>
            <a:r>
              <a:rPr lang="en-US" altLang="zh-CN" dirty="0"/>
              <a:t>/</a:t>
            </a:r>
            <a:r>
              <a:rPr lang="zh-CN" altLang="en-US" dirty="0"/>
              <a:t>柯洁</a:t>
            </a:r>
            <a:endParaRPr kumimoji="0" lang="zh-CN" altLang="en-US"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文本框 7">
            <a:extLst>
              <a:ext uri="{FF2B5EF4-FFF2-40B4-BE49-F238E27FC236}">
                <a16:creationId xmlns:a16="http://schemas.microsoft.com/office/drawing/2014/main" id="{59CF7865-24E0-4864-926B-C4F3ED2BE135}"/>
              </a:ext>
            </a:extLst>
          </p:cNvPr>
          <p:cNvSpPr txBox="1"/>
          <p:nvPr/>
        </p:nvSpPr>
        <p:spPr>
          <a:xfrm>
            <a:off x="2872740" y="12662615"/>
            <a:ext cx="7360920"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深蓝 </a:t>
            </a:r>
            <a:r>
              <a:rPr lang="en-US" altLang="zh-CN" dirty="0"/>
              <a:t>VS </a:t>
            </a:r>
            <a:r>
              <a:rPr lang="zh-CN" altLang="en-US" dirty="0"/>
              <a:t>卡斯帕罗夫</a:t>
            </a:r>
            <a:endParaRPr kumimoji="0" lang="zh-CN" altLang="en-US" sz="52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8146731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27D6F5-2BE1-41A8-92FC-AC29D99E3683}"/>
              </a:ext>
            </a:extLst>
          </p:cNvPr>
          <p:cNvSpPr txBox="1"/>
          <p:nvPr/>
        </p:nvSpPr>
        <p:spPr>
          <a:xfrm>
            <a:off x="442790" y="349550"/>
            <a:ext cx="13121103"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8800" dirty="0"/>
              <a:t>个人层面</a:t>
            </a:r>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知识技能迁移</a:t>
            </a:r>
          </a:p>
        </p:txBody>
      </p:sp>
      <p:sp>
        <p:nvSpPr>
          <p:cNvPr id="3" name="文本框 2">
            <a:extLst>
              <a:ext uri="{FF2B5EF4-FFF2-40B4-BE49-F238E27FC236}">
                <a16:creationId xmlns:a16="http://schemas.microsoft.com/office/drawing/2014/main" id="{23AE54C5-D676-4BF3-8774-CCE209023612}"/>
              </a:ext>
            </a:extLst>
          </p:cNvPr>
          <p:cNvSpPr txBox="1"/>
          <p:nvPr/>
        </p:nvSpPr>
        <p:spPr>
          <a:xfrm>
            <a:off x="1314144" y="2361867"/>
            <a:ext cx="283464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6600" dirty="0"/>
              <a:t>时间</a:t>
            </a:r>
            <a:endParaRPr kumimoji="0" lang="zh-CN" altLang="en-US" sz="6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3" name="文本框 12">
            <a:extLst>
              <a:ext uri="{FF2B5EF4-FFF2-40B4-BE49-F238E27FC236}">
                <a16:creationId xmlns:a16="http://schemas.microsoft.com/office/drawing/2014/main" id="{A242F860-BD5B-42AF-81FD-8B3A3F6E3AAC}"/>
              </a:ext>
            </a:extLst>
          </p:cNvPr>
          <p:cNvSpPr txBox="1"/>
          <p:nvPr/>
        </p:nvSpPr>
        <p:spPr>
          <a:xfrm>
            <a:off x="6683301" y="3877468"/>
            <a:ext cx="8523556" cy="1703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MATLAB</a:t>
            </a:r>
            <a:r>
              <a:rPr lang="zh-CN" altLang="en-US" dirty="0"/>
              <a:t>，数学建模；</a:t>
            </a:r>
            <a:endParaRPr lang="en-US" altLang="zh-CN"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R</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，统计分析与可视化；</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 name="文本框 11">
            <a:extLst>
              <a:ext uri="{FF2B5EF4-FFF2-40B4-BE49-F238E27FC236}">
                <a16:creationId xmlns:a16="http://schemas.microsoft.com/office/drawing/2014/main" id="{9B215C53-27A1-459F-AE1D-9ABB085F0F55}"/>
              </a:ext>
            </a:extLst>
          </p:cNvPr>
          <p:cNvSpPr txBox="1"/>
          <p:nvPr/>
        </p:nvSpPr>
        <p:spPr>
          <a:xfrm>
            <a:off x="9357360" y="2275378"/>
            <a:ext cx="283464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6600" dirty="0"/>
              <a:t>技术</a:t>
            </a:r>
            <a:endParaRPr kumimoji="0" lang="zh-CN" altLang="en-US" sz="6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 name="文本框 13">
            <a:extLst>
              <a:ext uri="{FF2B5EF4-FFF2-40B4-BE49-F238E27FC236}">
                <a16:creationId xmlns:a16="http://schemas.microsoft.com/office/drawing/2014/main" id="{F1F3400F-827D-4D60-BC5C-97828944513A}"/>
              </a:ext>
            </a:extLst>
          </p:cNvPr>
          <p:cNvSpPr txBox="1"/>
          <p:nvPr/>
        </p:nvSpPr>
        <p:spPr>
          <a:xfrm>
            <a:off x="819384" y="4035630"/>
            <a:ext cx="3824159"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2010</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年</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 name="文本框 14">
            <a:extLst>
              <a:ext uri="{FF2B5EF4-FFF2-40B4-BE49-F238E27FC236}">
                <a16:creationId xmlns:a16="http://schemas.microsoft.com/office/drawing/2014/main" id="{CD5E5183-DD12-49EA-B957-831CE19654AA}"/>
              </a:ext>
            </a:extLst>
          </p:cNvPr>
          <p:cNvSpPr txBox="1"/>
          <p:nvPr/>
        </p:nvSpPr>
        <p:spPr>
          <a:xfrm>
            <a:off x="819384" y="6035781"/>
            <a:ext cx="3824159"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2014</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年</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8" name="文本框 17">
            <a:extLst>
              <a:ext uri="{FF2B5EF4-FFF2-40B4-BE49-F238E27FC236}">
                <a16:creationId xmlns:a16="http://schemas.microsoft.com/office/drawing/2014/main" id="{55FA53AA-68FE-4E9F-9C42-7A5C2F1C20DF}"/>
              </a:ext>
            </a:extLst>
          </p:cNvPr>
          <p:cNvSpPr txBox="1"/>
          <p:nvPr/>
        </p:nvSpPr>
        <p:spPr>
          <a:xfrm>
            <a:off x="6683301" y="5715789"/>
            <a:ext cx="18599859" cy="2503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SPSS</a:t>
            </a:r>
            <a:r>
              <a:rPr lang="zh-CN" altLang="en-US" dirty="0"/>
              <a:t>、</a:t>
            </a:r>
            <a:r>
              <a:rPr lang="en-US" altLang="zh-CN" dirty="0"/>
              <a:t>SPSS Modeler</a:t>
            </a:r>
            <a:r>
              <a:rPr lang="zh-CN" altLang="en-US" dirty="0"/>
              <a:t>，菜单操作的统计分析与数据挖掘；</a:t>
            </a:r>
            <a:endParaRPr lang="en-US" altLang="zh-CN"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SAS </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医学统计分析；</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关注</a:t>
            </a: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Python</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9" name="文本框 18">
            <a:extLst>
              <a:ext uri="{FF2B5EF4-FFF2-40B4-BE49-F238E27FC236}">
                <a16:creationId xmlns:a16="http://schemas.microsoft.com/office/drawing/2014/main" id="{C060B5C4-A65B-4A6B-B284-9A92626257EE}"/>
              </a:ext>
            </a:extLst>
          </p:cNvPr>
          <p:cNvSpPr txBox="1"/>
          <p:nvPr/>
        </p:nvSpPr>
        <p:spPr>
          <a:xfrm>
            <a:off x="819383" y="8326154"/>
            <a:ext cx="3824159"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2015</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年</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0" name="文本框 19">
            <a:extLst>
              <a:ext uri="{FF2B5EF4-FFF2-40B4-BE49-F238E27FC236}">
                <a16:creationId xmlns:a16="http://schemas.microsoft.com/office/drawing/2014/main" id="{3CC0420A-17A8-4095-A044-412BBBEA3698}"/>
              </a:ext>
            </a:extLst>
          </p:cNvPr>
          <p:cNvSpPr txBox="1"/>
          <p:nvPr/>
        </p:nvSpPr>
        <p:spPr>
          <a:xfrm>
            <a:off x="6683301" y="8377450"/>
            <a:ext cx="18599859" cy="1703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Hadoop</a:t>
            </a:r>
            <a:r>
              <a:rPr lang="zh-CN" altLang="en-US" dirty="0"/>
              <a:t>分布式计算，建模以</a:t>
            </a:r>
            <a:r>
              <a:rPr lang="en-US" altLang="zh-CN" dirty="0"/>
              <a:t>Mahout</a:t>
            </a:r>
            <a:r>
              <a:rPr lang="zh-CN" altLang="en-US" dirty="0"/>
              <a:t>为主；</a:t>
            </a:r>
            <a:endParaRPr lang="en-US" altLang="zh-CN"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zh-CN" altLang="en-US" dirty="0"/>
              <a:t>借助</a:t>
            </a:r>
            <a:r>
              <a:rPr lang="en-US" altLang="zh-CN" dirty="0"/>
              <a:t>《</a:t>
            </a:r>
            <a:r>
              <a:rPr lang="zh-CN" altLang="en-US" dirty="0"/>
              <a:t>机器学习实战</a:t>
            </a:r>
            <a:r>
              <a:rPr lang="en-US" altLang="zh-CN" dirty="0"/>
              <a:t>》Python</a:t>
            </a:r>
            <a:r>
              <a:rPr lang="zh-CN" altLang="en-US" dirty="0"/>
              <a:t>源码编译自用算法库；</a:t>
            </a:r>
            <a:endParaRPr lang="en-US" altLang="zh-CN" dirty="0"/>
          </a:p>
        </p:txBody>
      </p:sp>
      <p:sp>
        <p:nvSpPr>
          <p:cNvPr id="21" name="文本框 20">
            <a:extLst>
              <a:ext uri="{FF2B5EF4-FFF2-40B4-BE49-F238E27FC236}">
                <a16:creationId xmlns:a16="http://schemas.microsoft.com/office/drawing/2014/main" id="{58E2B171-830C-4B4F-9C98-42114D037574}"/>
              </a:ext>
            </a:extLst>
          </p:cNvPr>
          <p:cNvSpPr txBox="1"/>
          <p:nvPr/>
        </p:nvSpPr>
        <p:spPr>
          <a:xfrm>
            <a:off x="819383" y="10326305"/>
            <a:ext cx="529566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2016-2017</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年</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2" name="文本框 21">
            <a:extLst>
              <a:ext uri="{FF2B5EF4-FFF2-40B4-BE49-F238E27FC236}">
                <a16:creationId xmlns:a16="http://schemas.microsoft.com/office/drawing/2014/main" id="{A08738E6-4263-453E-8F31-5A28A084EB8B}"/>
              </a:ext>
            </a:extLst>
          </p:cNvPr>
          <p:cNvSpPr txBox="1"/>
          <p:nvPr/>
        </p:nvSpPr>
        <p:spPr>
          <a:xfrm>
            <a:off x="6683300" y="10326305"/>
            <a:ext cx="18599859" cy="25032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5200" b="0" i="0" u="none" strike="noStrike" cap="none" spc="0" normalizeH="0" baseline="0" dirty="0" err="1">
                <a:ln>
                  <a:noFill/>
                </a:ln>
                <a:solidFill>
                  <a:srgbClr val="FFFFFF"/>
                </a:solidFill>
                <a:effectLst/>
                <a:uFillTx/>
                <a:latin typeface="+mn-lt"/>
                <a:ea typeface="+mn-ea"/>
                <a:cs typeface="+mn-cs"/>
                <a:sym typeface="Helvetica Light"/>
              </a:rPr>
              <a:t>Saprk</a:t>
            </a: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 2 </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横空出世；</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TensorFlow </a:t>
            </a:r>
            <a:r>
              <a:rPr lang="zh-CN" altLang="en-US" dirty="0"/>
              <a:t>进入一般应用场景；</a:t>
            </a:r>
            <a:endParaRPr lang="en-US" altLang="zh-CN"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Scikit-Learn </a:t>
            </a:r>
            <a:r>
              <a:rPr lang="zh-CN" altLang="en-US" dirty="0"/>
              <a:t>伴随</a:t>
            </a:r>
            <a:r>
              <a:rPr lang="en-US" altLang="zh-CN" dirty="0"/>
              <a:t>Python</a:t>
            </a:r>
            <a:r>
              <a:rPr lang="zh-CN" altLang="en-US" dirty="0"/>
              <a:t>，逐渐成为最通用的机器学习库；</a:t>
            </a:r>
            <a:endParaRPr lang="en-US" altLang="zh-CN" dirty="0"/>
          </a:p>
        </p:txBody>
      </p:sp>
    </p:spTree>
    <p:extLst>
      <p:ext uri="{BB962C8B-B14F-4D97-AF65-F5344CB8AC3E}">
        <p14:creationId xmlns:p14="http://schemas.microsoft.com/office/powerpoint/2010/main" val="168781400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480597" y="1903221"/>
            <a:ext cx="13754150" cy="1573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kumimoji="0" lang="zh-CN" altLang="en-US" sz="8800" b="0" i="0" u="none" strike="noStrike" cap="none" spc="0" normalizeH="0" baseline="0" dirty="0">
                <a:ln>
                  <a:noFill/>
                </a:ln>
                <a:solidFill>
                  <a:srgbClr val="FFFFFF"/>
                </a:solidFill>
                <a:effectLst/>
                <a:uFillTx/>
                <a:latin typeface="+mn-lt"/>
                <a:ea typeface="+mn-ea"/>
                <a:cs typeface="+mn-cs"/>
                <a:sym typeface="Helvetica Light"/>
              </a:rPr>
              <a:t>技术高速发展与快速迭代</a:t>
            </a:r>
          </a:p>
        </p:txBody>
      </p:sp>
      <p:sp>
        <p:nvSpPr>
          <p:cNvPr id="2" name="文本框 1">
            <a:extLst>
              <a:ext uri="{FF2B5EF4-FFF2-40B4-BE49-F238E27FC236}">
                <a16:creationId xmlns:a16="http://schemas.microsoft.com/office/drawing/2014/main" id="{6727D6F5-2BE1-41A8-92FC-AC29D99E3683}"/>
              </a:ext>
            </a:extLst>
          </p:cNvPr>
          <p:cNvSpPr txBox="1"/>
          <p:nvPr/>
        </p:nvSpPr>
        <p:spPr>
          <a:xfrm>
            <a:off x="3790475" y="3616328"/>
            <a:ext cx="6983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6000" dirty="0"/>
              <a:t>机器学习认知变迁</a:t>
            </a:r>
            <a:endParaRPr kumimoji="0" lang="zh-CN" altLang="en-US" sz="6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 name="文本框 2">
            <a:extLst>
              <a:ext uri="{FF2B5EF4-FFF2-40B4-BE49-F238E27FC236}">
                <a16:creationId xmlns:a16="http://schemas.microsoft.com/office/drawing/2014/main" id="{23AE54C5-D676-4BF3-8774-CCE209023612}"/>
              </a:ext>
            </a:extLst>
          </p:cNvPr>
          <p:cNvSpPr txBox="1"/>
          <p:nvPr/>
        </p:nvSpPr>
        <p:spPr>
          <a:xfrm>
            <a:off x="400050" y="6313119"/>
            <a:ext cx="789645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探索阶段：关注方法本身</a:t>
            </a:r>
          </a:p>
        </p:txBody>
      </p:sp>
      <p:sp>
        <p:nvSpPr>
          <p:cNvPr id="10" name="文本框 9">
            <a:extLst>
              <a:ext uri="{FF2B5EF4-FFF2-40B4-BE49-F238E27FC236}">
                <a16:creationId xmlns:a16="http://schemas.microsoft.com/office/drawing/2014/main" id="{41F7F79D-2D50-43D8-B65F-212BF04E4C3D}"/>
              </a:ext>
            </a:extLst>
          </p:cNvPr>
          <p:cNvSpPr txBox="1"/>
          <p:nvPr/>
        </p:nvSpPr>
        <p:spPr>
          <a:xfrm>
            <a:off x="11993880" y="6188057"/>
            <a:ext cx="9962722"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应用阶段：关注</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方法</a:t>
            </a:r>
            <a:r>
              <a:rPr lang="zh-CN" altLang="en-US" dirty="0"/>
              <a:t>如何</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应用</a:t>
            </a:r>
          </a:p>
        </p:txBody>
      </p:sp>
      <p:sp>
        <p:nvSpPr>
          <p:cNvPr id="9" name="文本框 8">
            <a:extLst>
              <a:ext uri="{FF2B5EF4-FFF2-40B4-BE49-F238E27FC236}">
                <a16:creationId xmlns:a16="http://schemas.microsoft.com/office/drawing/2014/main" id="{A6A14583-9B6E-420D-93F4-1CB6683008C8}"/>
              </a:ext>
            </a:extLst>
          </p:cNvPr>
          <p:cNvSpPr txBox="1"/>
          <p:nvPr/>
        </p:nvSpPr>
        <p:spPr>
          <a:xfrm>
            <a:off x="4183380" y="7478731"/>
            <a:ext cx="553974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0" i="0" u="none" strike="noStrike" cap="none" spc="0" normalizeH="0" baseline="0" dirty="0">
                <a:ln>
                  <a:noFill/>
                </a:ln>
                <a:solidFill>
                  <a:srgbClr val="FFFFFF"/>
                </a:solidFill>
                <a:effectLst/>
                <a:uFillTx/>
                <a:latin typeface="+mn-lt"/>
                <a:ea typeface="+mn-ea"/>
                <a:cs typeface="+mn-cs"/>
                <a:sym typeface="Helvetica Light"/>
              </a:rPr>
              <a:t>讨论是什么</a:t>
            </a:r>
          </a:p>
        </p:txBody>
      </p:sp>
      <p:sp>
        <p:nvSpPr>
          <p:cNvPr id="12" name="文本框 11">
            <a:extLst>
              <a:ext uri="{FF2B5EF4-FFF2-40B4-BE49-F238E27FC236}">
                <a16:creationId xmlns:a16="http://schemas.microsoft.com/office/drawing/2014/main" id="{77786D3C-7284-4DC7-B046-6185982EF1C2}"/>
              </a:ext>
            </a:extLst>
          </p:cNvPr>
          <p:cNvSpPr txBox="1"/>
          <p:nvPr/>
        </p:nvSpPr>
        <p:spPr>
          <a:xfrm>
            <a:off x="18140061" y="7447486"/>
            <a:ext cx="553974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0" i="0" u="none" strike="noStrike" cap="none" spc="0" normalizeH="0" baseline="0" dirty="0">
                <a:ln>
                  <a:noFill/>
                </a:ln>
                <a:solidFill>
                  <a:srgbClr val="FFFFFF"/>
                </a:solidFill>
                <a:effectLst/>
                <a:uFillTx/>
                <a:latin typeface="+mn-lt"/>
                <a:ea typeface="+mn-ea"/>
                <a:cs typeface="+mn-cs"/>
                <a:sym typeface="Helvetica Light"/>
              </a:rPr>
              <a:t>讨论怎么用</a:t>
            </a:r>
          </a:p>
        </p:txBody>
      </p:sp>
      <p:sp>
        <p:nvSpPr>
          <p:cNvPr id="13" name="文本框 12">
            <a:extLst>
              <a:ext uri="{FF2B5EF4-FFF2-40B4-BE49-F238E27FC236}">
                <a16:creationId xmlns:a16="http://schemas.microsoft.com/office/drawing/2014/main" id="{A242F860-BD5B-42AF-81FD-8B3A3F6E3AAC}"/>
              </a:ext>
            </a:extLst>
          </p:cNvPr>
          <p:cNvSpPr txBox="1"/>
          <p:nvPr/>
        </p:nvSpPr>
        <p:spPr>
          <a:xfrm>
            <a:off x="400050" y="8748338"/>
            <a:ext cx="10293046" cy="3303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zh-CN" altLang="en-US" dirty="0"/>
              <a:t>算法有哪些分类；</a:t>
            </a:r>
            <a:endParaRPr lang="en-US" altLang="zh-CN"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不同算法分别有什么特性；</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不同的算法之间有哪些共通的原理；</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 name="文本框 13">
            <a:extLst>
              <a:ext uri="{FF2B5EF4-FFF2-40B4-BE49-F238E27FC236}">
                <a16:creationId xmlns:a16="http://schemas.microsoft.com/office/drawing/2014/main" id="{CB21F439-EB18-49CB-95D5-656F445E9BBA}"/>
              </a:ext>
            </a:extLst>
          </p:cNvPr>
          <p:cNvSpPr txBox="1"/>
          <p:nvPr/>
        </p:nvSpPr>
        <p:spPr>
          <a:xfrm>
            <a:off x="11993880" y="8748338"/>
            <a:ext cx="10293046" cy="3303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zh-CN" altLang="en-US" dirty="0"/>
              <a:t>什么算法最有效；</a:t>
            </a:r>
            <a:endParaRPr lang="en-US" altLang="zh-CN"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zh-CN" altLang="en-US" dirty="0"/>
              <a:t>在利用这些算法进行建模时有哪些技巧；</a:t>
            </a:r>
            <a:endParaRPr lang="en-US" altLang="zh-CN"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不同场景使用哪些算法最有效</a:t>
            </a:r>
            <a:endParaRPr kumimoji="0" lang="en-US" altLang="zh-CN" sz="52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9985659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27D6F5-2BE1-41A8-92FC-AC29D99E3683}"/>
              </a:ext>
            </a:extLst>
          </p:cNvPr>
          <p:cNvSpPr txBox="1"/>
          <p:nvPr/>
        </p:nvSpPr>
        <p:spPr>
          <a:xfrm>
            <a:off x="632361" y="1143585"/>
            <a:ext cx="13121103"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8800" dirty="0"/>
              <a:t>聚焦机器学习技术变化</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4" name="文本框 13">
            <a:extLst>
              <a:ext uri="{FF2B5EF4-FFF2-40B4-BE49-F238E27FC236}">
                <a16:creationId xmlns:a16="http://schemas.microsoft.com/office/drawing/2014/main" id="{F1F3400F-827D-4D60-BC5C-97828944513A}"/>
              </a:ext>
            </a:extLst>
          </p:cNvPr>
          <p:cNvSpPr txBox="1"/>
          <p:nvPr/>
        </p:nvSpPr>
        <p:spPr>
          <a:xfrm>
            <a:off x="553278" y="3560712"/>
            <a:ext cx="8713386"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zh-CN" altLang="en-US" sz="6600" b="0" i="0" u="none" strike="noStrike" cap="none" spc="0" normalizeH="0" baseline="0" dirty="0">
                <a:ln>
                  <a:noFill/>
                </a:ln>
                <a:solidFill>
                  <a:srgbClr val="FFFFFF"/>
                </a:solidFill>
                <a:effectLst/>
                <a:uFillTx/>
                <a:latin typeface="+mn-lt"/>
                <a:ea typeface="+mn-ea"/>
                <a:cs typeface="+mn-cs"/>
                <a:sym typeface="Helvetica Light"/>
              </a:rPr>
              <a:t>经典机器学习方面：</a:t>
            </a:r>
            <a:endParaRPr kumimoji="0" lang="en-US" altLang="zh-CN" sz="6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 name="文本框 14">
            <a:extLst>
              <a:ext uri="{FF2B5EF4-FFF2-40B4-BE49-F238E27FC236}">
                <a16:creationId xmlns:a16="http://schemas.microsoft.com/office/drawing/2014/main" id="{CD5E5183-DD12-49EA-B957-831CE19654AA}"/>
              </a:ext>
            </a:extLst>
          </p:cNvPr>
          <p:cNvSpPr txBox="1"/>
          <p:nvPr/>
        </p:nvSpPr>
        <p:spPr>
          <a:xfrm>
            <a:off x="2960574" y="5584360"/>
            <a:ext cx="923142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zh-CN" altLang="en-US" sz="5400" dirty="0"/>
              <a:t>曾经百花齐放，如今一枝独秀</a:t>
            </a:r>
            <a:endParaRPr kumimoji="0" lang="en-US" altLang="zh-CN" sz="5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3" name="文本框 22">
            <a:extLst>
              <a:ext uri="{FF2B5EF4-FFF2-40B4-BE49-F238E27FC236}">
                <a16:creationId xmlns:a16="http://schemas.microsoft.com/office/drawing/2014/main" id="{E3CD959F-474A-46CB-8198-08A231E60963}"/>
              </a:ext>
            </a:extLst>
          </p:cNvPr>
          <p:cNvSpPr txBox="1"/>
          <p:nvPr/>
        </p:nvSpPr>
        <p:spPr>
          <a:xfrm>
            <a:off x="1713287" y="7423342"/>
            <a:ext cx="19808566"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lang="zh-CN" altLang="en-US" sz="5400" i="1" strike="sngStrike" dirty="0"/>
              <a:t>距离类分类器：</a:t>
            </a:r>
            <a:r>
              <a:rPr kumimoji="0" lang="en-US" altLang="zh-CN" sz="5400" b="0" i="1" u="none" strike="sngStrike" cap="none" spc="0" normalizeH="0" baseline="0" dirty="0">
                <a:ln>
                  <a:noFill/>
                </a:ln>
                <a:solidFill>
                  <a:srgbClr val="FFFFFF"/>
                </a:solidFill>
                <a:effectLst/>
                <a:uFillTx/>
                <a:latin typeface="+mn-lt"/>
                <a:ea typeface="+mn-ea"/>
                <a:cs typeface="+mn-cs"/>
                <a:sym typeface="Helvetica Light"/>
              </a:rPr>
              <a:t>KNN</a:t>
            </a:r>
            <a:r>
              <a:rPr kumimoji="0" lang="zh-CN" altLang="en-US" sz="5400" b="0" i="1" u="none" strike="sngStrike" cap="none" spc="0" normalizeH="0" baseline="0" dirty="0">
                <a:ln>
                  <a:noFill/>
                </a:ln>
                <a:solidFill>
                  <a:srgbClr val="FFFFFF"/>
                </a:solidFill>
                <a:effectLst/>
                <a:uFillTx/>
                <a:latin typeface="+mn-lt"/>
                <a:ea typeface="+mn-ea"/>
                <a:cs typeface="+mn-cs"/>
                <a:sym typeface="Helvetica Light"/>
              </a:rPr>
              <a:t>、</a:t>
            </a:r>
            <a:r>
              <a:rPr kumimoji="0" lang="en-US" altLang="zh-CN" sz="5400" b="0" i="1" u="none" strike="sngStrike" cap="none" spc="0" normalizeH="0" baseline="0" dirty="0">
                <a:ln>
                  <a:noFill/>
                </a:ln>
                <a:solidFill>
                  <a:srgbClr val="FFFFFF"/>
                </a:solidFill>
                <a:effectLst/>
                <a:uFillTx/>
                <a:latin typeface="+mn-lt"/>
                <a:ea typeface="+mn-ea"/>
                <a:cs typeface="+mn-cs"/>
                <a:sym typeface="Helvetica Light"/>
              </a:rPr>
              <a:t>KD-Tree</a:t>
            </a:r>
          </a:p>
          <a:p>
            <a:pPr marR="0" algn="l" defTabSz="825500" rtl="0" fontAlgn="auto" latinLnBrk="0" hangingPunct="0">
              <a:lnSpc>
                <a:spcPct val="100000"/>
              </a:lnSpc>
              <a:spcBef>
                <a:spcPts val="0"/>
              </a:spcBef>
              <a:spcAft>
                <a:spcPts val="0"/>
              </a:spcAft>
              <a:buClrTx/>
              <a:buSzTx/>
              <a:tabLst/>
            </a:pPr>
            <a:r>
              <a:rPr lang="zh-CN" altLang="en-US" sz="5400" dirty="0"/>
              <a:t>线性类模型：</a:t>
            </a:r>
            <a:r>
              <a:rPr kumimoji="0" lang="zh-CN" altLang="en-US" sz="5400" b="0" i="0" u="none" strike="noStrike" cap="none" spc="0" normalizeH="0" baseline="0" dirty="0">
                <a:ln>
                  <a:noFill/>
                </a:ln>
                <a:solidFill>
                  <a:srgbClr val="FFFFFF"/>
                </a:solidFill>
                <a:effectLst/>
                <a:uFillTx/>
                <a:latin typeface="+mn-lt"/>
                <a:ea typeface="+mn-ea"/>
                <a:cs typeface="+mn-cs"/>
                <a:sym typeface="Helvetica Light"/>
              </a:rPr>
              <a:t>线性回归、逻辑回归、</a:t>
            </a:r>
            <a:r>
              <a:rPr kumimoji="0" lang="zh-CN" altLang="en-US" sz="5400" b="0" i="1" u="none" strike="sngStrike" cap="none" spc="0" normalizeH="0" baseline="0" dirty="0">
                <a:ln>
                  <a:noFill/>
                </a:ln>
                <a:solidFill>
                  <a:srgbClr val="FFFFFF"/>
                </a:solidFill>
                <a:effectLst/>
                <a:uFillTx/>
                <a:latin typeface="+mn-lt"/>
                <a:ea typeface="+mn-ea"/>
                <a:cs typeface="+mn-cs"/>
                <a:sym typeface="Helvetica Light"/>
              </a:rPr>
              <a:t>岭回归、</a:t>
            </a:r>
            <a:r>
              <a:rPr kumimoji="0" lang="en-US" altLang="zh-CN" sz="5400" b="0" i="1" u="none" strike="sngStrike" cap="none" spc="0" normalizeH="0" baseline="0" dirty="0">
                <a:ln>
                  <a:noFill/>
                </a:ln>
                <a:solidFill>
                  <a:srgbClr val="FFFFFF"/>
                </a:solidFill>
                <a:effectLst/>
                <a:uFillTx/>
                <a:latin typeface="+mn-lt"/>
                <a:ea typeface="+mn-ea"/>
                <a:cs typeface="+mn-cs"/>
                <a:sym typeface="Helvetica Light"/>
              </a:rPr>
              <a:t>Lasso</a:t>
            </a:r>
            <a:r>
              <a:rPr kumimoji="0" lang="zh-CN" altLang="en-US" sz="5400" b="0" i="1" u="none" strike="sngStrike" cap="none" spc="0" normalizeH="0" baseline="0" dirty="0">
                <a:ln>
                  <a:noFill/>
                </a:ln>
                <a:solidFill>
                  <a:srgbClr val="FFFFFF"/>
                </a:solidFill>
                <a:effectLst/>
                <a:uFillTx/>
                <a:latin typeface="+mn-lt"/>
                <a:ea typeface="+mn-ea"/>
                <a:cs typeface="+mn-cs"/>
                <a:sym typeface="Helvetica Light"/>
              </a:rPr>
              <a:t>，</a:t>
            </a:r>
            <a:r>
              <a:rPr kumimoji="0" lang="zh-CN" altLang="en-US" sz="5400" b="0" i="0" u="none" strike="noStrike" cap="none" spc="0" normalizeH="0" baseline="0" dirty="0">
                <a:ln>
                  <a:noFill/>
                </a:ln>
                <a:solidFill>
                  <a:srgbClr val="FFFFFF"/>
                </a:solidFill>
                <a:effectLst/>
                <a:uFillTx/>
                <a:latin typeface="+mn-lt"/>
                <a:ea typeface="+mn-ea"/>
                <a:cs typeface="+mn-cs"/>
                <a:sym typeface="Helvetica Light"/>
              </a:rPr>
              <a:t>弹性网</a:t>
            </a:r>
            <a:endParaRPr kumimoji="0" lang="en-US" altLang="zh-CN" sz="5400" b="0" i="0" u="none" strike="noStrike" cap="none" spc="0" normalizeH="0" baseline="0" dirty="0">
              <a:ln>
                <a:noFill/>
              </a:ln>
              <a:solidFill>
                <a:srgbClr val="FFFFFF"/>
              </a:solidFill>
              <a:effectLst/>
              <a:uFillTx/>
              <a:latin typeface="+mn-lt"/>
              <a:ea typeface="+mn-ea"/>
              <a:cs typeface="+mn-cs"/>
              <a:sym typeface="Helvetica Light"/>
            </a:endParaRPr>
          </a:p>
          <a:p>
            <a:pPr marR="0" algn="l" defTabSz="825500" rtl="0" fontAlgn="auto" latinLnBrk="0" hangingPunct="0">
              <a:lnSpc>
                <a:spcPct val="100000"/>
              </a:lnSpc>
              <a:spcBef>
                <a:spcPts val="0"/>
              </a:spcBef>
              <a:spcAft>
                <a:spcPts val="0"/>
              </a:spcAft>
              <a:buClrTx/>
              <a:buSzTx/>
              <a:tabLst/>
            </a:pPr>
            <a:r>
              <a:rPr kumimoji="0" lang="zh-CN" altLang="en-US" sz="5400" b="0" i="0" u="none" strike="noStrike" cap="none" spc="0" normalizeH="0" baseline="0" dirty="0">
                <a:ln>
                  <a:noFill/>
                </a:ln>
                <a:solidFill>
                  <a:srgbClr val="FFFFFF"/>
                </a:solidFill>
                <a:effectLst/>
                <a:uFillTx/>
                <a:latin typeface="+mn-lt"/>
                <a:ea typeface="+mn-ea"/>
                <a:cs typeface="+mn-cs"/>
                <a:sym typeface="Helvetica Light"/>
              </a:rPr>
              <a:t>树模型：</a:t>
            </a:r>
            <a:r>
              <a:rPr kumimoji="0" lang="en-US" altLang="zh-CN" sz="5400" b="0" i="1" u="none" strike="sngStrike" cap="none" spc="0" normalizeH="0" baseline="0" dirty="0">
                <a:ln>
                  <a:noFill/>
                </a:ln>
                <a:solidFill>
                  <a:srgbClr val="FFFFFF"/>
                </a:solidFill>
                <a:effectLst/>
                <a:uFillTx/>
                <a:latin typeface="+mn-lt"/>
                <a:ea typeface="+mn-ea"/>
                <a:cs typeface="+mn-cs"/>
                <a:sym typeface="Helvetica Light"/>
              </a:rPr>
              <a:t>ID 3</a:t>
            </a:r>
            <a:r>
              <a:rPr kumimoji="0" lang="zh-CN" altLang="en-US" sz="5400" b="0" i="1" u="none" strike="sngStrike" cap="none" spc="0" normalizeH="0" baseline="0" dirty="0">
                <a:ln>
                  <a:noFill/>
                </a:ln>
                <a:solidFill>
                  <a:srgbClr val="FFFFFF"/>
                </a:solidFill>
                <a:effectLst/>
                <a:uFillTx/>
                <a:latin typeface="+mn-lt"/>
                <a:ea typeface="+mn-ea"/>
                <a:cs typeface="+mn-cs"/>
                <a:sym typeface="Helvetica Light"/>
              </a:rPr>
              <a:t>、</a:t>
            </a:r>
            <a:r>
              <a:rPr kumimoji="0" lang="en-US" altLang="zh-CN" sz="5400" b="0" i="1" u="none" strike="sngStrike" cap="none" spc="0" normalizeH="0" baseline="0" dirty="0">
                <a:ln>
                  <a:noFill/>
                </a:ln>
                <a:solidFill>
                  <a:srgbClr val="FFFFFF"/>
                </a:solidFill>
                <a:effectLst/>
                <a:uFillTx/>
                <a:latin typeface="+mn-lt"/>
                <a:ea typeface="+mn-ea"/>
                <a:cs typeface="+mn-cs"/>
                <a:sym typeface="Helvetica Light"/>
              </a:rPr>
              <a:t>C4.5</a:t>
            </a:r>
            <a:r>
              <a:rPr lang="zh-CN" altLang="en-US" sz="5400" i="1" strike="sngStrike" dirty="0"/>
              <a:t>、</a:t>
            </a:r>
            <a:r>
              <a:rPr lang="en-US" altLang="zh-CN" sz="5400" dirty="0"/>
              <a:t>CART</a:t>
            </a:r>
            <a:r>
              <a:rPr lang="zh-CN" altLang="en-US" sz="5400" dirty="0"/>
              <a:t>、</a:t>
            </a:r>
            <a:r>
              <a:rPr lang="en-US" altLang="zh-CN" sz="5400" strike="sngStrike" dirty="0"/>
              <a:t>CHAID</a:t>
            </a:r>
          </a:p>
          <a:p>
            <a:pPr marR="0" algn="l" defTabSz="825500" rtl="0" fontAlgn="auto" latinLnBrk="0" hangingPunct="0">
              <a:lnSpc>
                <a:spcPct val="100000"/>
              </a:lnSpc>
              <a:spcBef>
                <a:spcPts val="0"/>
              </a:spcBef>
              <a:spcAft>
                <a:spcPts val="0"/>
              </a:spcAft>
              <a:buClrTx/>
              <a:buSzTx/>
              <a:tabLst/>
            </a:pPr>
            <a:r>
              <a:rPr lang="zh-CN" altLang="en-US" sz="5400" dirty="0"/>
              <a:t>聚类算法、关联规则、贝叶斯网络</a:t>
            </a:r>
            <a:endParaRPr lang="en-US" altLang="zh-CN" sz="5400" dirty="0"/>
          </a:p>
        </p:txBody>
      </p:sp>
      <p:sp>
        <p:nvSpPr>
          <p:cNvPr id="24" name="文本框 23">
            <a:extLst>
              <a:ext uri="{FF2B5EF4-FFF2-40B4-BE49-F238E27FC236}">
                <a16:creationId xmlns:a16="http://schemas.microsoft.com/office/drawing/2014/main" id="{25B548C5-2926-4D8E-B35D-2ABD8F6445B3}"/>
              </a:ext>
            </a:extLst>
          </p:cNvPr>
          <p:cNvSpPr txBox="1"/>
          <p:nvPr/>
        </p:nvSpPr>
        <p:spPr>
          <a:xfrm>
            <a:off x="2960574" y="11600954"/>
            <a:ext cx="1233198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zh-CN" altLang="en-US" sz="5400" b="0" i="0" u="none" strike="noStrike" cap="none" spc="0" normalizeH="0" baseline="0" dirty="0">
                <a:ln>
                  <a:noFill/>
                </a:ln>
                <a:solidFill>
                  <a:srgbClr val="FFFFFF"/>
                </a:solidFill>
                <a:effectLst/>
                <a:uFillTx/>
                <a:latin typeface="+mn-lt"/>
                <a:ea typeface="+mn-ea"/>
                <a:cs typeface="+mn-cs"/>
                <a:sym typeface="Helvetica Light"/>
              </a:rPr>
              <a:t>机器学习本身就是实证类学科，在应用过程中逐渐突破可解释性束缚</a:t>
            </a:r>
            <a:endParaRPr kumimoji="0" lang="en-US" altLang="zh-CN" sz="54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0538469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2">
            <a:extLst>
              <a:ext uri="{FF2B5EF4-FFF2-40B4-BE49-F238E27FC236}">
                <a16:creationId xmlns:a16="http://schemas.microsoft.com/office/drawing/2014/main" id="{BC1B1FB6-713C-45B0-802C-03D77F171313}"/>
              </a:ext>
            </a:extLst>
          </p:cNvPr>
          <p:cNvSpPr txBox="1">
            <a:spLocks/>
          </p:cNvSpPr>
          <p:nvPr/>
        </p:nvSpPr>
        <p:spPr>
          <a:xfrm>
            <a:off x="638667" y="6350262"/>
            <a:ext cx="22042914" cy="4534575"/>
          </a:xfrm>
          <a:prstGeom prst="rect">
            <a:avLst/>
          </a:prstGeom>
          <a:ln w="12700">
            <a:miter lim="400000"/>
          </a:ln>
        </p:spPr>
        <p:txBody>
          <a:bodyPr wrap="square" lIns="50800" tIns="50800" rIns="50800" bIns="50800" anchor="ctr">
            <a:spAutoFit/>
          </a:bodyPr>
          <a:lstStyle>
            <a:lvl1pPr>
              <a:spcBef>
                <a:spcPts val="3400"/>
              </a:spcBef>
              <a:defRPr sz="5600"/>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zh-CN" altLang="en-US" sz="4800" dirty="0"/>
              <a:t>“最近十年，深度学习在语音、机器翻译和计算机视觉等领域取得了巨大成功，这可能会令人觉得经典机器学习不再有效</a:t>
            </a:r>
            <a:r>
              <a:rPr lang="en-US" altLang="zh-CN" sz="4800" dirty="0"/>
              <a:t>——</a:t>
            </a:r>
            <a:r>
              <a:rPr lang="zh-CN" altLang="en-US" sz="4800" dirty="0"/>
              <a:t>对于现在众多对经典机器学习方法知之甚少的学生来说，情况是这样。事实上，尽管确实有不少经典机器学习的方法不如深度学习方法有效，但是集成学习在各个领域、乃至深度学习领域中，仍然发挥着巨大的作用。甚至，在深度学习方法上引入集成学习仍然是许多深度学习专家用来提升效果的重要手段。”</a:t>
            </a:r>
          </a:p>
        </p:txBody>
      </p:sp>
      <p:sp>
        <p:nvSpPr>
          <p:cNvPr id="17" name="文本框 16">
            <a:extLst>
              <a:ext uri="{FF2B5EF4-FFF2-40B4-BE49-F238E27FC236}">
                <a16:creationId xmlns:a16="http://schemas.microsoft.com/office/drawing/2014/main" id="{75EE51B1-1B7A-4801-8464-547D49A61ED3}"/>
              </a:ext>
            </a:extLst>
          </p:cNvPr>
          <p:cNvSpPr txBox="1"/>
          <p:nvPr/>
        </p:nvSpPr>
        <p:spPr>
          <a:xfrm>
            <a:off x="15891316" y="11311270"/>
            <a:ext cx="6771503" cy="1579920"/>
          </a:xfrm>
          <a:prstGeom prst="rect">
            <a:avLst/>
          </a:prstGeom>
          <a:ln w="12700">
            <a:miter lim="400000"/>
          </a:ln>
        </p:spPr>
        <p:txBody>
          <a:bodyPr wrap="square" lIns="50800" tIns="50800" rIns="50800" bIns="5080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800" b="1">
                <a:latin typeface="Helvetica"/>
                <a:ea typeface="Helvetica"/>
                <a:cs typeface="Helvetica"/>
              </a:defRPr>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en-US" altLang="zh-CN" dirty="0"/>
              <a:t>— </a:t>
            </a:r>
            <a:r>
              <a:rPr lang="zh-CN" altLang="en-US" dirty="0"/>
              <a:t>金榕</a:t>
            </a:r>
            <a:endParaRPr lang="en-US" altLang="zh-CN" dirty="0"/>
          </a:p>
          <a:p>
            <a:r>
              <a:rPr lang="zh-CN" altLang="en-US" dirty="0"/>
              <a:t>阿里达摩院副院长</a:t>
            </a:r>
          </a:p>
        </p:txBody>
      </p:sp>
      <p:sp>
        <p:nvSpPr>
          <p:cNvPr id="3" name="文本框 2">
            <a:extLst>
              <a:ext uri="{FF2B5EF4-FFF2-40B4-BE49-F238E27FC236}">
                <a16:creationId xmlns:a16="http://schemas.microsoft.com/office/drawing/2014/main" id="{494F653E-703D-4B3B-BABF-45A63A149C75}"/>
              </a:ext>
            </a:extLst>
          </p:cNvPr>
          <p:cNvSpPr txBox="1"/>
          <p:nvPr/>
        </p:nvSpPr>
        <p:spPr>
          <a:xfrm>
            <a:off x="429244" y="3579755"/>
            <a:ext cx="9060444"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6000" b="0" i="0" u="none" strike="noStrike" cap="none" spc="0" normalizeH="0" baseline="0" dirty="0">
                <a:ln>
                  <a:noFill/>
                </a:ln>
                <a:solidFill>
                  <a:srgbClr val="FFFFFF"/>
                </a:solidFill>
                <a:effectLst/>
                <a:uFillTx/>
                <a:latin typeface="+mn-lt"/>
                <a:ea typeface="+mn-ea"/>
                <a:cs typeface="+mn-cs"/>
                <a:sym typeface="Helvetica Light"/>
              </a:rPr>
              <a:t>《</a:t>
            </a: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集成学习</a:t>
            </a:r>
            <a:r>
              <a:rPr kumimoji="0" lang="en-US" altLang="zh-CN" sz="6000" b="0" i="0" u="none" strike="noStrike" cap="none" spc="0" normalizeH="0" baseline="0" dirty="0">
                <a:ln>
                  <a:noFill/>
                </a:ln>
                <a:solidFill>
                  <a:srgbClr val="FFFFFF"/>
                </a:solidFill>
                <a:effectLst/>
                <a:uFillTx/>
                <a:latin typeface="+mn-lt"/>
                <a:ea typeface="+mn-ea"/>
                <a:cs typeface="+mn-cs"/>
                <a:sym typeface="Helvetica Light"/>
              </a:rPr>
              <a:t>》</a:t>
            </a: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推荐序：</a:t>
            </a:r>
          </a:p>
        </p:txBody>
      </p:sp>
    </p:spTree>
    <p:extLst>
      <p:ext uri="{BB962C8B-B14F-4D97-AF65-F5344CB8AC3E}">
        <p14:creationId xmlns:p14="http://schemas.microsoft.com/office/powerpoint/2010/main" val="416487252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41557" y="4507343"/>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努力，也讲性价比</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0642787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2828823" y="6375266"/>
            <a:ext cx="13754150" cy="6465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pPr marL="1143000" indent="-1143000" algn="l">
              <a:buFont typeface="Arial" panose="020B0604020202020204" pitchFamily="34" charset="0"/>
              <a:buChar char="•"/>
            </a:pPr>
            <a:r>
              <a:rPr lang="zh-CN" altLang="en-US" sz="7200" dirty="0">
                <a:sym typeface="Wingdings" panose="05000000000000000000" pitchFamily="2" charset="2"/>
              </a:rPr>
              <a:t>很多经典算法不再有效；</a:t>
            </a:r>
            <a:endParaRPr lang="en-US" altLang="zh-CN" sz="7200" dirty="0">
              <a:sym typeface="Wingdings" panose="05000000000000000000" pitchFamily="2" charset="2"/>
            </a:endParaRPr>
          </a:p>
          <a:p>
            <a:pPr marL="1143000" indent="-1143000" algn="l">
              <a:buFont typeface="Arial" panose="020B0604020202020204" pitchFamily="34" charset="0"/>
              <a:buChar char="•"/>
            </a:pPr>
            <a:r>
              <a:rPr lang="zh-CN" altLang="en-US" sz="7200" dirty="0">
                <a:sym typeface="Wingdings" panose="05000000000000000000" pitchFamily="2" charset="2"/>
              </a:rPr>
              <a:t>特征工程异军突起；</a:t>
            </a:r>
            <a:endParaRPr lang="en-US" altLang="zh-CN" sz="7200" dirty="0">
              <a:sym typeface="Wingdings" panose="05000000000000000000" pitchFamily="2" charset="2"/>
            </a:endParaRPr>
          </a:p>
          <a:p>
            <a:pPr marL="1143000" indent="-1143000" algn="l">
              <a:buFont typeface="Arial" panose="020B0604020202020204" pitchFamily="34" charset="0"/>
              <a:buChar char="•"/>
            </a:pPr>
            <a:r>
              <a:rPr lang="zh-CN" altLang="en-US" sz="7200" dirty="0">
                <a:sym typeface="Wingdings" panose="05000000000000000000" pitchFamily="2" charset="2"/>
              </a:rPr>
              <a:t>集成算法众望所归；</a:t>
            </a:r>
            <a:endParaRPr lang="en-US" altLang="zh-CN" sz="7200" dirty="0">
              <a:sym typeface="Wingdings" panose="05000000000000000000" pitchFamily="2" charset="2"/>
            </a:endParaRPr>
          </a:p>
          <a:p>
            <a:pPr marL="1143000" indent="-1143000" algn="l">
              <a:buFont typeface="Arial" panose="020B0604020202020204" pitchFamily="34" charset="0"/>
              <a:buChar char="•"/>
            </a:pPr>
            <a:r>
              <a:rPr lang="zh-CN" altLang="en-US" sz="7200" dirty="0"/>
              <a:t>经典机器学习算法和深度学习算法“划江而治”。</a:t>
            </a:r>
            <a:endParaRPr lang="en-US" altLang="zh-CN" sz="7200" dirty="0"/>
          </a:p>
        </p:txBody>
      </p:sp>
      <p:sp>
        <p:nvSpPr>
          <p:cNvPr id="4" name="文本框 3">
            <a:extLst>
              <a:ext uri="{FF2B5EF4-FFF2-40B4-BE49-F238E27FC236}">
                <a16:creationId xmlns:a16="http://schemas.microsoft.com/office/drawing/2014/main" id="{183147FC-95DF-46AC-A2F8-4F6FA4AFFC6A}"/>
              </a:ext>
            </a:extLst>
          </p:cNvPr>
          <p:cNvSpPr txBox="1"/>
          <p:nvPr/>
        </p:nvSpPr>
        <p:spPr>
          <a:xfrm>
            <a:off x="632361" y="1143585"/>
            <a:ext cx="13121103"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8800" dirty="0"/>
              <a:t>聚焦机器学习技术变化</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文本框 4">
            <a:extLst>
              <a:ext uri="{FF2B5EF4-FFF2-40B4-BE49-F238E27FC236}">
                <a16:creationId xmlns:a16="http://schemas.microsoft.com/office/drawing/2014/main" id="{94C168CB-B627-4EE2-8F0A-645CAAE5CA65}"/>
              </a:ext>
            </a:extLst>
          </p:cNvPr>
          <p:cNvSpPr txBox="1"/>
          <p:nvPr/>
        </p:nvSpPr>
        <p:spPr>
          <a:xfrm>
            <a:off x="832058" y="3882536"/>
            <a:ext cx="871338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zh-CN" altLang="en-US" sz="7200" b="0" i="0" u="none" strike="noStrike" cap="none" spc="0" normalizeH="0" baseline="0" dirty="0">
                <a:ln>
                  <a:noFill/>
                </a:ln>
                <a:solidFill>
                  <a:srgbClr val="FFFFFF"/>
                </a:solidFill>
                <a:effectLst/>
                <a:uFillTx/>
                <a:latin typeface="+mn-lt"/>
                <a:ea typeface="+mn-ea"/>
                <a:cs typeface="+mn-cs"/>
                <a:sym typeface="Helvetica Light"/>
              </a:rPr>
              <a:t>经典机器学习现状：</a:t>
            </a:r>
            <a:endParaRPr kumimoji="0" lang="en-US" altLang="zh-CN" sz="72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927125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41557" y="5006106"/>
            <a:ext cx="13754150" cy="3703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从一个更加专业的角度认识什么叫机器学习</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1737220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219438" y="4507343"/>
            <a:ext cx="13754150" cy="4701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有针对性的学习</a:t>
            </a:r>
            <a:endParaRPr lang="en-US" altLang="zh-CN" sz="8800" dirty="0"/>
          </a:p>
          <a:p>
            <a:r>
              <a:rPr lang="zh-CN" altLang="en-US" sz="8800" dirty="0"/>
              <a:t>有限度的拓展</a:t>
            </a:r>
            <a:endParaRPr lang="en-US" altLang="zh-CN" sz="8800" dirty="0"/>
          </a:p>
        </p:txBody>
      </p:sp>
    </p:spTree>
    <p:extLst>
      <p:ext uri="{BB962C8B-B14F-4D97-AF65-F5344CB8AC3E}">
        <p14:creationId xmlns:p14="http://schemas.microsoft.com/office/powerpoint/2010/main" val="23582193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27D6F5-2BE1-41A8-92FC-AC29D99E3683}"/>
              </a:ext>
            </a:extLst>
          </p:cNvPr>
          <p:cNvSpPr txBox="1"/>
          <p:nvPr/>
        </p:nvSpPr>
        <p:spPr>
          <a:xfrm>
            <a:off x="1263814" y="392089"/>
            <a:ext cx="13121103"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8800" dirty="0"/>
              <a:t>机器学习学习补充材料</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文本框 10">
            <a:extLst>
              <a:ext uri="{FF2B5EF4-FFF2-40B4-BE49-F238E27FC236}">
                <a16:creationId xmlns:a16="http://schemas.microsoft.com/office/drawing/2014/main" id="{21EB7667-3344-4E76-A749-4F13BEB7E282}"/>
              </a:ext>
            </a:extLst>
          </p:cNvPr>
          <p:cNvSpPr txBox="1"/>
          <p:nvPr/>
        </p:nvSpPr>
        <p:spPr>
          <a:xfrm>
            <a:off x="0" y="2265334"/>
            <a:ext cx="6594548"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5400" dirty="0"/>
              <a:t>技术认知类著作：</a:t>
            </a:r>
            <a:endParaRPr kumimoji="0" lang="zh-CN" altLang="en-US" sz="54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1026" name="Picture 2">
            <a:extLst>
              <a:ext uri="{FF2B5EF4-FFF2-40B4-BE49-F238E27FC236}">
                <a16:creationId xmlns:a16="http://schemas.microsoft.com/office/drawing/2014/main" id="{3DF51613-80DA-4989-BA70-3EFD3DAEAB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9628" y="3768095"/>
            <a:ext cx="5539740" cy="7852888"/>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6D3C44C-8670-4A61-AE9A-1FC53E8B8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0875" y="3702025"/>
            <a:ext cx="5985778" cy="7985027"/>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35D4D17E-4F1D-4377-AADA-26BB32277A13}"/>
              </a:ext>
            </a:extLst>
          </p:cNvPr>
          <p:cNvSpPr txBox="1"/>
          <p:nvPr/>
        </p:nvSpPr>
        <p:spPr>
          <a:xfrm>
            <a:off x="1354739" y="12037419"/>
            <a:ext cx="553974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0" i="0" u="none" strike="noStrike" cap="none" spc="0" normalizeH="0" baseline="0" dirty="0">
                <a:ln>
                  <a:noFill/>
                </a:ln>
                <a:solidFill>
                  <a:srgbClr val="FFFFFF"/>
                </a:solidFill>
                <a:effectLst/>
                <a:uFillTx/>
                <a:latin typeface="+mn-lt"/>
                <a:ea typeface="+mn-ea"/>
                <a:cs typeface="+mn-cs"/>
                <a:sym typeface="Helvetica Light"/>
              </a:rPr>
              <a:t>佩德罗</a:t>
            </a:r>
            <a:r>
              <a:rPr kumimoji="0" lang="en-US" altLang="zh-CN" sz="4000" b="0" i="0" u="none" strike="noStrike" cap="none" spc="0" normalizeH="0" baseline="0" dirty="0">
                <a:ln>
                  <a:noFill/>
                </a:ln>
                <a:solidFill>
                  <a:srgbClr val="FFFFFF"/>
                </a:solidFill>
                <a:effectLst/>
                <a:uFillTx/>
                <a:latin typeface="+mn-lt"/>
                <a:ea typeface="+mn-ea"/>
                <a:cs typeface="+mn-cs"/>
                <a:sym typeface="Helvetica Light"/>
              </a:rPr>
              <a:t>·</a:t>
            </a:r>
            <a:r>
              <a:rPr kumimoji="0" lang="zh-CN" altLang="en-US" sz="4000" b="0" i="0" u="none" strike="noStrike" cap="none" spc="0" normalizeH="0" baseline="0" dirty="0">
                <a:ln>
                  <a:noFill/>
                </a:ln>
                <a:solidFill>
                  <a:srgbClr val="FFFFFF"/>
                </a:solidFill>
                <a:effectLst/>
                <a:uFillTx/>
                <a:latin typeface="+mn-lt"/>
                <a:ea typeface="+mn-ea"/>
                <a:cs typeface="+mn-cs"/>
                <a:sym typeface="Helvetica Light"/>
              </a:rPr>
              <a:t>多明戈斯</a:t>
            </a:r>
            <a:endParaRPr kumimoji="0" lang="en-US" altLang="zh-CN" sz="40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4000" dirty="0"/>
              <a:t>《</a:t>
            </a:r>
            <a:r>
              <a:rPr lang="zh-CN" altLang="en-US" sz="4000" dirty="0"/>
              <a:t>终极算法</a:t>
            </a:r>
            <a:r>
              <a:rPr lang="en-US" altLang="zh-CN" sz="4000" dirty="0"/>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7" name="文本框 16">
            <a:extLst>
              <a:ext uri="{FF2B5EF4-FFF2-40B4-BE49-F238E27FC236}">
                <a16:creationId xmlns:a16="http://schemas.microsoft.com/office/drawing/2014/main" id="{96DF1F84-10D6-453F-860F-9BC693EA8C71}"/>
              </a:ext>
            </a:extLst>
          </p:cNvPr>
          <p:cNvSpPr txBox="1"/>
          <p:nvPr/>
        </p:nvSpPr>
        <p:spPr>
          <a:xfrm>
            <a:off x="8443894" y="12037419"/>
            <a:ext cx="553974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0" i="0" u="none" strike="noStrike" cap="none" spc="0" normalizeH="0" baseline="0" dirty="0">
                <a:ln>
                  <a:noFill/>
                </a:ln>
                <a:solidFill>
                  <a:srgbClr val="FFFFFF"/>
                </a:solidFill>
                <a:effectLst/>
                <a:uFillTx/>
                <a:latin typeface="+mn-lt"/>
                <a:ea typeface="+mn-ea"/>
                <a:cs typeface="+mn-cs"/>
                <a:sym typeface="Helvetica Light"/>
              </a:rPr>
              <a:t>王维嘉</a:t>
            </a:r>
            <a:endParaRPr kumimoji="0" lang="en-US" altLang="zh-CN" sz="4000" b="0" i="0" u="none" strike="noStrike" cap="none" spc="0" normalizeH="0" baseline="0" dirty="0">
              <a:ln>
                <a:noFill/>
              </a:ln>
              <a:solidFill>
                <a:srgbClr val="FFFFFF"/>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tabLst/>
            </a:pPr>
            <a:r>
              <a:rPr lang="en-US" altLang="zh-CN" sz="4000" dirty="0"/>
              <a:t>《</a:t>
            </a:r>
            <a:r>
              <a:rPr lang="zh-CN" altLang="en-US" sz="4000" dirty="0"/>
              <a:t>暗知识</a:t>
            </a:r>
            <a:r>
              <a:rPr lang="en-US" altLang="zh-CN" sz="4000" dirty="0"/>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7204460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727D6F5-2BE1-41A8-92FC-AC29D99E3683}"/>
              </a:ext>
            </a:extLst>
          </p:cNvPr>
          <p:cNvSpPr txBox="1"/>
          <p:nvPr/>
        </p:nvSpPr>
        <p:spPr>
          <a:xfrm>
            <a:off x="1060304" y="1680077"/>
            <a:ext cx="13121103"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8800" dirty="0"/>
              <a:t>机器学习学习补充材料</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3074" name="Picture 2">
            <a:extLst>
              <a:ext uri="{FF2B5EF4-FFF2-40B4-BE49-F238E27FC236}">
                <a16:creationId xmlns:a16="http://schemas.microsoft.com/office/drawing/2014/main" id="{1DE0A8D1-D782-42B6-B5CE-FD52A8F7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0286" y="6177533"/>
            <a:ext cx="5586273" cy="5594032"/>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761C4A8-0D10-4B14-984A-89A60982C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5779" y="6177533"/>
            <a:ext cx="7161495" cy="5248926"/>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FD195CEE-4CCE-4CBF-AC63-99FFDF9F4174}"/>
              </a:ext>
            </a:extLst>
          </p:cNvPr>
          <p:cNvSpPr txBox="1"/>
          <p:nvPr/>
        </p:nvSpPr>
        <p:spPr>
          <a:xfrm>
            <a:off x="4816186" y="4527341"/>
            <a:ext cx="416068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4000" b="0" i="0" u="none" strike="noStrike" cap="none" spc="0" normalizeH="0" baseline="0" dirty="0">
                <a:ln>
                  <a:noFill/>
                </a:ln>
                <a:solidFill>
                  <a:srgbClr val="FFFFFF"/>
                </a:solidFill>
                <a:effectLst/>
                <a:uFillTx/>
                <a:latin typeface="+mn-lt"/>
                <a:ea typeface="+mn-ea"/>
                <a:cs typeface="+mn-cs"/>
                <a:sym typeface="Helvetica Light"/>
              </a:rPr>
              <a:t>《</a:t>
            </a:r>
            <a:r>
              <a:rPr kumimoji="0" lang="zh-CN" altLang="en-US" sz="4000" b="0" i="0" u="none" strike="noStrike" cap="none" spc="0" normalizeH="0" baseline="0" dirty="0">
                <a:ln>
                  <a:noFill/>
                </a:ln>
                <a:solidFill>
                  <a:srgbClr val="FFFFFF"/>
                </a:solidFill>
                <a:effectLst/>
                <a:uFillTx/>
                <a:latin typeface="+mn-lt"/>
                <a:ea typeface="+mn-ea"/>
                <a:cs typeface="+mn-cs"/>
                <a:sym typeface="Helvetica Light"/>
              </a:rPr>
              <a:t>暗知识</a:t>
            </a:r>
            <a:r>
              <a:rPr kumimoji="0" lang="en-US" altLang="zh-CN" sz="4000" b="0" i="0" u="none" strike="noStrike" cap="none" spc="0" normalizeH="0" baseline="0" dirty="0">
                <a:ln>
                  <a:noFill/>
                </a:ln>
                <a:solidFill>
                  <a:srgbClr val="FFFFFF"/>
                </a:solidFill>
                <a:effectLst/>
                <a:uFillTx/>
                <a:latin typeface="+mn-lt"/>
                <a:ea typeface="+mn-ea"/>
                <a:cs typeface="+mn-cs"/>
                <a:sym typeface="Helvetica Light"/>
              </a:rPr>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 name="文本框 14">
            <a:extLst>
              <a:ext uri="{FF2B5EF4-FFF2-40B4-BE49-F238E27FC236}">
                <a16:creationId xmlns:a16="http://schemas.microsoft.com/office/drawing/2014/main" id="{A5057097-46E1-4CEE-990D-DBCD3914D671}"/>
              </a:ext>
            </a:extLst>
          </p:cNvPr>
          <p:cNvSpPr txBox="1"/>
          <p:nvPr/>
        </p:nvSpPr>
        <p:spPr>
          <a:xfrm>
            <a:off x="13618932" y="12541722"/>
            <a:ext cx="518897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0" i="0" u="none" strike="noStrike" cap="none" spc="0" normalizeH="0" baseline="0" dirty="0">
                <a:ln>
                  <a:noFill/>
                </a:ln>
                <a:solidFill>
                  <a:srgbClr val="FFFFFF"/>
                </a:solidFill>
                <a:effectLst/>
                <a:uFillTx/>
                <a:latin typeface="+mn-lt"/>
                <a:ea typeface="+mn-ea"/>
                <a:cs typeface="+mn-cs"/>
                <a:sym typeface="Helvetica Light"/>
              </a:rPr>
              <a:t>机器学习五大流派</a:t>
            </a:r>
          </a:p>
        </p:txBody>
      </p:sp>
      <p:sp>
        <p:nvSpPr>
          <p:cNvPr id="18" name="文本框 17">
            <a:extLst>
              <a:ext uri="{FF2B5EF4-FFF2-40B4-BE49-F238E27FC236}">
                <a16:creationId xmlns:a16="http://schemas.microsoft.com/office/drawing/2014/main" id="{03EBD102-944A-4519-A9CE-885D5B043F96}"/>
              </a:ext>
            </a:extLst>
          </p:cNvPr>
          <p:cNvSpPr txBox="1"/>
          <p:nvPr/>
        </p:nvSpPr>
        <p:spPr>
          <a:xfrm>
            <a:off x="4968586" y="12510906"/>
            <a:ext cx="416068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0" i="0" u="none" strike="noStrike" cap="none" spc="0" normalizeH="0" baseline="0" dirty="0">
                <a:ln>
                  <a:noFill/>
                </a:ln>
                <a:solidFill>
                  <a:srgbClr val="FFFFFF"/>
                </a:solidFill>
                <a:effectLst/>
                <a:uFillTx/>
                <a:latin typeface="+mn-lt"/>
                <a:ea typeface="+mn-ea"/>
                <a:cs typeface="+mn-cs"/>
                <a:sym typeface="Helvetica Light"/>
              </a:rPr>
              <a:t>知识分类</a:t>
            </a:r>
          </a:p>
        </p:txBody>
      </p:sp>
      <p:sp>
        <p:nvSpPr>
          <p:cNvPr id="19" name="文本框 18">
            <a:extLst>
              <a:ext uri="{FF2B5EF4-FFF2-40B4-BE49-F238E27FC236}">
                <a16:creationId xmlns:a16="http://schemas.microsoft.com/office/drawing/2014/main" id="{57B78F65-6025-4685-8E18-19745DD87192}"/>
              </a:ext>
            </a:extLst>
          </p:cNvPr>
          <p:cNvSpPr txBox="1"/>
          <p:nvPr/>
        </p:nvSpPr>
        <p:spPr>
          <a:xfrm>
            <a:off x="19484686" y="8801996"/>
            <a:ext cx="416068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4000" b="0" i="0" u="none" strike="noStrike" cap="none" spc="0" normalizeH="0" baseline="0" dirty="0">
                <a:ln>
                  <a:noFill/>
                </a:ln>
                <a:solidFill>
                  <a:srgbClr val="FFFFFF"/>
                </a:solidFill>
                <a:effectLst/>
                <a:uFillTx/>
                <a:latin typeface="+mn-lt"/>
                <a:ea typeface="+mn-ea"/>
                <a:cs typeface="+mn-cs"/>
                <a:sym typeface="Helvetica Light"/>
              </a:rPr>
              <a:t>《</a:t>
            </a:r>
            <a:r>
              <a:rPr kumimoji="0" lang="zh-CN" altLang="en-US" sz="4000" b="0" i="0" u="none" strike="noStrike" cap="none" spc="0" normalizeH="0" baseline="0" dirty="0">
                <a:ln>
                  <a:noFill/>
                </a:ln>
                <a:solidFill>
                  <a:srgbClr val="FFFFFF"/>
                </a:solidFill>
                <a:effectLst/>
                <a:uFillTx/>
                <a:latin typeface="+mn-lt"/>
                <a:ea typeface="+mn-ea"/>
                <a:cs typeface="+mn-cs"/>
                <a:sym typeface="Helvetica Light"/>
              </a:rPr>
              <a:t>终极算法</a:t>
            </a:r>
            <a:r>
              <a:rPr kumimoji="0" lang="en-US" altLang="zh-CN" sz="4000" b="0" i="0" u="none" strike="noStrike" cap="none" spc="0" normalizeH="0" baseline="0" dirty="0">
                <a:ln>
                  <a:noFill/>
                </a:ln>
                <a:solidFill>
                  <a:srgbClr val="FFFFFF"/>
                </a:solidFill>
                <a:effectLst/>
                <a:uFillTx/>
                <a:latin typeface="+mn-lt"/>
                <a:ea typeface="+mn-ea"/>
                <a:cs typeface="+mn-cs"/>
                <a:sym typeface="Helvetica Light"/>
              </a:rPr>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10686193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1EB7667-3344-4E76-A749-4F13BEB7E282}"/>
              </a:ext>
            </a:extLst>
          </p:cNvPr>
          <p:cNvSpPr txBox="1"/>
          <p:nvPr/>
        </p:nvSpPr>
        <p:spPr>
          <a:xfrm>
            <a:off x="662669" y="2374576"/>
            <a:ext cx="1404563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5400" dirty="0"/>
              <a:t>技术类著作</a:t>
            </a:r>
            <a:r>
              <a:rPr lang="en-US" altLang="zh-CN" sz="5400" dirty="0"/>
              <a:t>——</a:t>
            </a:r>
            <a:r>
              <a:rPr lang="zh-CN" altLang="en-US" sz="5400" dirty="0"/>
              <a:t>经典理论体系部分</a:t>
            </a:r>
            <a:endParaRPr kumimoji="0" lang="zh-CN" altLang="en-US" sz="5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6" name="文本框 15">
            <a:extLst>
              <a:ext uri="{FF2B5EF4-FFF2-40B4-BE49-F238E27FC236}">
                <a16:creationId xmlns:a16="http://schemas.microsoft.com/office/drawing/2014/main" id="{35D4D17E-4F1D-4377-AADA-26BB32277A13}"/>
              </a:ext>
            </a:extLst>
          </p:cNvPr>
          <p:cNvSpPr txBox="1"/>
          <p:nvPr/>
        </p:nvSpPr>
        <p:spPr>
          <a:xfrm>
            <a:off x="-498962" y="11642938"/>
            <a:ext cx="553974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4000" dirty="0"/>
              <a:t>Pang-Ning Tan</a:t>
            </a:r>
          </a:p>
          <a:p>
            <a:pPr marL="0" marR="0" indent="0" algn="ctr" defTabSz="825500" rtl="0" fontAlgn="auto" latinLnBrk="0" hangingPunct="0">
              <a:lnSpc>
                <a:spcPct val="100000"/>
              </a:lnSpc>
              <a:spcBef>
                <a:spcPts val="0"/>
              </a:spcBef>
              <a:spcAft>
                <a:spcPts val="0"/>
              </a:spcAft>
              <a:buClrTx/>
              <a:buSzTx/>
              <a:buFontTx/>
              <a:buNone/>
              <a:tabLst/>
            </a:pPr>
            <a:r>
              <a:rPr lang="en-US" altLang="zh-CN" sz="4000" dirty="0"/>
              <a:t>《</a:t>
            </a:r>
            <a:r>
              <a:rPr lang="zh-CN" altLang="en-US" sz="4000" dirty="0"/>
              <a:t>数据挖掘导论</a:t>
            </a:r>
            <a:r>
              <a:rPr lang="en-US" altLang="zh-CN" sz="4000" dirty="0"/>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5" name="图片 4" descr="文本&#10;&#10;描述已自动生成">
            <a:extLst>
              <a:ext uri="{FF2B5EF4-FFF2-40B4-BE49-F238E27FC236}">
                <a16:creationId xmlns:a16="http://schemas.microsoft.com/office/drawing/2014/main" id="{8622E9B0-06B5-4FD0-B78F-72E7EADCE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05" y="4522523"/>
            <a:ext cx="4092648" cy="5906058"/>
          </a:xfrm>
          <a:prstGeom prst="rect">
            <a:avLst/>
          </a:prstGeom>
          <a:ln w="25400">
            <a:miter lim="400000"/>
          </a:ln>
          <a:effectLst>
            <a:outerShdw blurRad="254000" dist="127000" dir="5400000" rotWithShape="0">
              <a:srgbClr val="000000">
                <a:alpha val="70000"/>
              </a:srgbClr>
            </a:outerShdw>
          </a:effectLst>
        </p:spPr>
      </p:pic>
      <p:sp>
        <p:nvSpPr>
          <p:cNvPr id="15" name="文本框 14">
            <a:extLst>
              <a:ext uri="{FF2B5EF4-FFF2-40B4-BE49-F238E27FC236}">
                <a16:creationId xmlns:a16="http://schemas.microsoft.com/office/drawing/2014/main" id="{E314279F-08CF-4774-89CA-2E1D22AF6AB9}"/>
              </a:ext>
            </a:extLst>
          </p:cNvPr>
          <p:cNvSpPr txBox="1"/>
          <p:nvPr/>
        </p:nvSpPr>
        <p:spPr>
          <a:xfrm>
            <a:off x="1263814" y="392089"/>
            <a:ext cx="13121103"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8800" dirty="0"/>
              <a:t>机器学习学习补充材料</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2056" name="Picture 8">
            <a:extLst>
              <a:ext uri="{FF2B5EF4-FFF2-40B4-BE49-F238E27FC236}">
                <a16:creationId xmlns:a16="http://schemas.microsoft.com/office/drawing/2014/main" id="{621F2B66-C413-4997-9B5F-0CB340B17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7035" y="4266514"/>
            <a:ext cx="4794526" cy="6690678"/>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5BA68289-7ACE-46A5-B9D6-1A8E58C191F9}"/>
              </a:ext>
            </a:extLst>
          </p:cNvPr>
          <p:cNvSpPr txBox="1"/>
          <p:nvPr/>
        </p:nvSpPr>
        <p:spPr>
          <a:xfrm>
            <a:off x="4534428" y="11587816"/>
            <a:ext cx="553974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000" dirty="0"/>
              <a:t>周志华</a:t>
            </a:r>
            <a:endParaRPr lang="en-US" altLang="zh-CN" sz="4000" dirty="0"/>
          </a:p>
          <a:p>
            <a:pPr marL="0" marR="0" indent="0" algn="ctr" defTabSz="825500" rtl="0" fontAlgn="auto" latinLnBrk="0" hangingPunct="0">
              <a:lnSpc>
                <a:spcPct val="100000"/>
              </a:lnSpc>
              <a:spcBef>
                <a:spcPts val="0"/>
              </a:spcBef>
              <a:spcAft>
                <a:spcPts val="0"/>
              </a:spcAft>
              <a:buClrTx/>
              <a:buSzTx/>
              <a:buFontTx/>
              <a:buNone/>
              <a:tabLst/>
            </a:pPr>
            <a:r>
              <a:rPr lang="en-US" altLang="zh-CN" sz="4000" dirty="0"/>
              <a:t>《</a:t>
            </a:r>
            <a:r>
              <a:rPr lang="zh-CN" altLang="en-US" sz="4000" dirty="0"/>
              <a:t>机器学习</a:t>
            </a:r>
            <a:r>
              <a:rPr lang="en-US" altLang="zh-CN" sz="4000" dirty="0"/>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2058" name="Picture 10">
            <a:extLst>
              <a:ext uri="{FF2B5EF4-FFF2-40B4-BE49-F238E27FC236}">
                <a16:creationId xmlns:a16="http://schemas.microsoft.com/office/drawing/2014/main" id="{0BE8DE8C-2C2F-4E6A-826B-12E4F0D93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4168" y="4917000"/>
            <a:ext cx="3983000" cy="5690000"/>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D5A27AF7-66F0-470B-A005-72E85AB57EB8}"/>
              </a:ext>
            </a:extLst>
          </p:cNvPr>
          <p:cNvSpPr txBox="1"/>
          <p:nvPr/>
        </p:nvSpPr>
        <p:spPr>
          <a:xfrm>
            <a:off x="9295798" y="11409396"/>
            <a:ext cx="553974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000" dirty="0"/>
              <a:t>李航</a:t>
            </a:r>
            <a:endParaRPr lang="en-US" altLang="zh-CN" sz="4000" dirty="0"/>
          </a:p>
          <a:p>
            <a:pPr marL="0" marR="0" indent="0" algn="ctr" defTabSz="825500" rtl="0" fontAlgn="auto" latinLnBrk="0" hangingPunct="0">
              <a:lnSpc>
                <a:spcPct val="100000"/>
              </a:lnSpc>
              <a:spcBef>
                <a:spcPts val="0"/>
              </a:spcBef>
              <a:spcAft>
                <a:spcPts val="0"/>
              </a:spcAft>
              <a:buClrTx/>
              <a:buSzTx/>
              <a:buFontTx/>
              <a:buNone/>
              <a:tabLst/>
            </a:pPr>
            <a:r>
              <a:rPr lang="en-US" altLang="zh-CN" sz="4000" dirty="0"/>
              <a:t>《</a:t>
            </a:r>
            <a:r>
              <a:rPr lang="zh-CN" altLang="en-US" sz="4000" dirty="0"/>
              <a:t>统计学习方法</a:t>
            </a:r>
            <a:r>
              <a:rPr lang="en-US" altLang="zh-CN" sz="4000" dirty="0"/>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2" name="文本框 21">
            <a:extLst>
              <a:ext uri="{FF2B5EF4-FFF2-40B4-BE49-F238E27FC236}">
                <a16:creationId xmlns:a16="http://schemas.microsoft.com/office/drawing/2014/main" id="{388507CF-FF6A-4328-95D1-B5F03F23F686}"/>
              </a:ext>
            </a:extLst>
          </p:cNvPr>
          <p:cNvSpPr txBox="1"/>
          <p:nvPr/>
        </p:nvSpPr>
        <p:spPr>
          <a:xfrm>
            <a:off x="14966772" y="7706995"/>
            <a:ext cx="9788935" cy="314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6600" b="0" i="0" u="none" strike="noStrike" cap="none" spc="0" normalizeH="0" baseline="0" dirty="0">
                <a:ln>
                  <a:noFill/>
                </a:ln>
                <a:solidFill>
                  <a:srgbClr val="FFFFFF"/>
                </a:solidFill>
                <a:effectLst/>
                <a:uFillTx/>
                <a:latin typeface="+mn-lt"/>
                <a:ea typeface="+mn-ea"/>
                <a:cs typeface="+mn-cs"/>
                <a:sym typeface="Helvetica Light"/>
              </a:rPr>
              <a:t>使用方法：</a:t>
            </a:r>
            <a:endParaRPr kumimoji="0" lang="en-US" altLang="zh-CN" sz="66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6600" b="0" i="0" u="none" strike="noStrike" cap="none" spc="0" normalizeH="0" baseline="0" dirty="0">
                <a:ln>
                  <a:noFill/>
                </a:ln>
                <a:solidFill>
                  <a:srgbClr val="FFFFFF"/>
                </a:solidFill>
                <a:effectLst/>
                <a:uFillTx/>
                <a:latin typeface="+mn-lt"/>
                <a:ea typeface="+mn-ea"/>
                <a:cs typeface="+mn-cs"/>
                <a:sym typeface="Helvetica Light"/>
              </a:rPr>
              <a:t>课上理论内容补充；</a:t>
            </a:r>
            <a:br>
              <a:rPr kumimoji="0" lang="en-US" altLang="zh-CN" sz="6600" b="0" i="0" u="none" strike="noStrike" cap="none" spc="0" normalizeH="0" baseline="0" dirty="0">
                <a:ln>
                  <a:noFill/>
                </a:ln>
                <a:solidFill>
                  <a:srgbClr val="FFFFFF"/>
                </a:solidFill>
                <a:effectLst/>
                <a:uFillTx/>
                <a:latin typeface="+mn-lt"/>
                <a:ea typeface="+mn-ea"/>
                <a:cs typeface="+mn-cs"/>
                <a:sym typeface="Helvetica Light"/>
              </a:rPr>
            </a:br>
            <a:r>
              <a:rPr lang="zh-CN" altLang="en-US" sz="6600" dirty="0"/>
              <a:t>课下其他算法理论补充；</a:t>
            </a:r>
            <a:endParaRPr kumimoji="0" lang="zh-CN" altLang="en-US" sz="6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35150856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1EB7667-3344-4E76-A749-4F13BEB7E282}"/>
              </a:ext>
            </a:extLst>
          </p:cNvPr>
          <p:cNvSpPr txBox="1"/>
          <p:nvPr/>
        </p:nvSpPr>
        <p:spPr>
          <a:xfrm>
            <a:off x="662669" y="2920995"/>
            <a:ext cx="1404563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5400" dirty="0"/>
              <a:t>技术类著作</a:t>
            </a:r>
            <a:r>
              <a:rPr lang="en-US" altLang="zh-CN" sz="5400" dirty="0"/>
              <a:t>——</a:t>
            </a:r>
            <a:r>
              <a:rPr lang="zh-CN" altLang="en-US" sz="5400" dirty="0"/>
              <a:t>使用技术理论</a:t>
            </a:r>
            <a:r>
              <a:rPr lang="en-US" altLang="zh-CN" sz="5400" dirty="0"/>
              <a:t>/</a:t>
            </a:r>
            <a:r>
              <a:rPr lang="zh-CN" altLang="en-US" sz="5400" dirty="0"/>
              <a:t>实战</a:t>
            </a:r>
            <a:endParaRPr kumimoji="0" lang="zh-CN" altLang="en-US" sz="5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6" name="文本框 15">
            <a:extLst>
              <a:ext uri="{FF2B5EF4-FFF2-40B4-BE49-F238E27FC236}">
                <a16:creationId xmlns:a16="http://schemas.microsoft.com/office/drawing/2014/main" id="{35D4D17E-4F1D-4377-AADA-26BB32277A13}"/>
              </a:ext>
            </a:extLst>
          </p:cNvPr>
          <p:cNvSpPr txBox="1"/>
          <p:nvPr/>
        </p:nvSpPr>
        <p:spPr>
          <a:xfrm>
            <a:off x="-498962" y="11642938"/>
            <a:ext cx="553974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000" dirty="0"/>
              <a:t>周志华</a:t>
            </a:r>
            <a:endParaRPr lang="en-US" altLang="zh-CN" sz="4000" dirty="0"/>
          </a:p>
          <a:p>
            <a:pPr marL="0" marR="0" indent="0" algn="ctr" defTabSz="825500" rtl="0" fontAlgn="auto" latinLnBrk="0" hangingPunct="0">
              <a:lnSpc>
                <a:spcPct val="100000"/>
              </a:lnSpc>
              <a:spcBef>
                <a:spcPts val="0"/>
              </a:spcBef>
              <a:spcAft>
                <a:spcPts val="0"/>
              </a:spcAft>
              <a:buClrTx/>
              <a:buSzTx/>
              <a:buFontTx/>
              <a:buNone/>
              <a:tabLst/>
            </a:pPr>
            <a:r>
              <a:rPr lang="en-US" altLang="zh-CN" sz="4000" dirty="0"/>
              <a:t>《</a:t>
            </a:r>
            <a:r>
              <a:rPr lang="zh-CN" altLang="en-US" sz="4000" dirty="0"/>
              <a:t>集成学习</a:t>
            </a:r>
            <a:r>
              <a:rPr lang="en-US" altLang="zh-CN" sz="4000" dirty="0"/>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 name="文本框 14">
            <a:extLst>
              <a:ext uri="{FF2B5EF4-FFF2-40B4-BE49-F238E27FC236}">
                <a16:creationId xmlns:a16="http://schemas.microsoft.com/office/drawing/2014/main" id="{E314279F-08CF-4774-89CA-2E1D22AF6AB9}"/>
              </a:ext>
            </a:extLst>
          </p:cNvPr>
          <p:cNvSpPr txBox="1"/>
          <p:nvPr/>
        </p:nvSpPr>
        <p:spPr>
          <a:xfrm>
            <a:off x="1124933" y="1312594"/>
            <a:ext cx="13121103"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8800" dirty="0"/>
              <a:t>机器学习学习补充材料</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9" name="文本框 18">
            <a:extLst>
              <a:ext uri="{FF2B5EF4-FFF2-40B4-BE49-F238E27FC236}">
                <a16:creationId xmlns:a16="http://schemas.microsoft.com/office/drawing/2014/main" id="{5BA68289-7ACE-46A5-B9D6-1A8E58C191F9}"/>
              </a:ext>
            </a:extLst>
          </p:cNvPr>
          <p:cNvSpPr txBox="1"/>
          <p:nvPr/>
        </p:nvSpPr>
        <p:spPr>
          <a:xfrm>
            <a:off x="4534428" y="11587816"/>
            <a:ext cx="5539740"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4000" dirty="0" err="1"/>
              <a:t>Aurelien</a:t>
            </a:r>
            <a:endParaRPr lang="en-US" altLang="zh-CN" sz="4000" dirty="0"/>
          </a:p>
          <a:p>
            <a:pPr marL="0" marR="0" indent="0" algn="ctr" defTabSz="825500" rtl="0" fontAlgn="auto" latinLnBrk="0" hangingPunct="0">
              <a:lnSpc>
                <a:spcPct val="100000"/>
              </a:lnSpc>
              <a:spcBef>
                <a:spcPts val="0"/>
              </a:spcBef>
              <a:spcAft>
                <a:spcPts val="0"/>
              </a:spcAft>
              <a:buClrTx/>
              <a:buSzTx/>
              <a:buFontTx/>
              <a:buNone/>
              <a:tabLst/>
            </a:pPr>
            <a:r>
              <a:rPr lang="en-US" altLang="zh-CN" sz="4000" dirty="0"/>
              <a:t>《</a:t>
            </a:r>
            <a:r>
              <a:rPr lang="zh-CN" altLang="en-US" sz="4000" dirty="0"/>
              <a:t>机器学习实战</a:t>
            </a:r>
            <a:r>
              <a:rPr lang="en-US" altLang="zh-CN" sz="4000" dirty="0"/>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1" name="文本框 20">
            <a:extLst>
              <a:ext uri="{FF2B5EF4-FFF2-40B4-BE49-F238E27FC236}">
                <a16:creationId xmlns:a16="http://schemas.microsoft.com/office/drawing/2014/main" id="{D5A27AF7-66F0-470B-A005-72E85AB57EB8}"/>
              </a:ext>
            </a:extLst>
          </p:cNvPr>
          <p:cNvSpPr txBox="1"/>
          <p:nvPr/>
        </p:nvSpPr>
        <p:spPr>
          <a:xfrm>
            <a:off x="9935255" y="11500171"/>
            <a:ext cx="553974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000" dirty="0"/>
              <a:t>天池平台</a:t>
            </a:r>
            <a:endParaRPr lang="en-US" altLang="zh-CN" sz="4000" dirty="0"/>
          </a:p>
          <a:p>
            <a:pPr marL="0" marR="0" indent="0" algn="ctr" defTabSz="825500" rtl="0" fontAlgn="auto" latinLnBrk="0" hangingPunct="0">
              <a:lnSpc>
                <a:spcPct val="100000"/>
              </a:lnSpc>
              <a:spcBef>
                <a:spcPts val="0"/>
              </a:spcBef>
              <a:spcAft>
                <a:spcPts val="0"/>
              </a:spcAft>
              <a:buClrTx/>
              <a:buSzTx/>
              <a:buFontTx/>
              <a:buNone/>
              <a:tabLst/>
            </a:pPr>
            <a:r>
              <a:rPr lang="en-US" altLang="zh-CN" sz="4000" dirty="0"/>
              <a:t>《</a:t>
            </a:r>
            <a:r>
              <a:rPr lang="zh-CN" altLang="en-US" sz="4000" dirty="0"/>
              <a:t>阿里云天池大赛赛题解析</a:t>
            </a:r>
            <a:r>
              <a:rPr lang="en-US" altLang="zh-CN" sz="4000" dirty="0"/>
              <a:t>》</a:t>
            </a:r>
            <a:endParaRPr kumimoji="0" lang="zh-CN" altLang="en-US" sz="40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2" name="文本框 21">
            <a:extLst>
              <a:ext uri="{FF2B5EF4-FFF2-40B4-BE49-F238E27FC236}">
                <a16:creationId xmlns:a16="http://schemas.microsoft.com/office/drawing/2014/main" id="{388507CF-FF6A-4328-95D1-B5F03F23F686}"/>
              </a:ext>
            </a:extLst>
          </p:cNvPr>
          <p:cNvSpPr txBox="1"/>
          <p:nvPr/>
        </p:nvSpPr>
        <p:spPr>
          <a:xfrm>
            <a:off x="16068447" y="8081911"/>
            <a:ext cx="7755388"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6600" b="0" i="0" u="none" strike="noStrike" cap="none" spc="0" normalizeH="0" baseline="0" dirty="0">
                <a:ln>
                  <a:noFill/>
                </a:ln>
                <a:solidFill>
                  <a:srgbClr val="FFFFFF"/>
                </a:solidFill>
                <a:effectLst/>
                <a:uFillTx/>
                <a:latin typeface="+mn-lt"/>
                <a:ea typeface="+mn-ea"/>
                <a:cs typeface="+mn-cs"/>
                <a:sym typeface="Helvetica Light"/>
              </a:rPr>
              <a:t>内容更加贴合实际，有条件建议通读</a:t>
            </a:r>
          </a:p>
        </p:txBody>
      </p:sp>
      <p:pic>
        <p:nvPicPr>
          <p:cNvPr id="10242" name="Picture 2">
            <a:extLst>
              <a:ext uri="{FF2B5EF4-FFF2-40B4-BE49-F238E27FC236}">
                <a16:creationId xmlns:a16="http://schemas.microsoft.com/office/drawing/2014/main" id="{9EA4274F-5E39-442E-8F81-CBF33AF30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92" y="5365650"/>
            <a:ext cx="5342170" cy="5342170"/>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1A4496E6-B8D3-4505-B5C1-9B8BC30AA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9558" y="5762130"/>
            <a:ext cx="4631135" cy="463113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手机屏幕的青蛙&#10;&#10;中度可信度描述已自动生成">
            <a:extLst>
              <a:ext uri="{FF2B5EF4-FFF2-40B4-BE49-F238E27FC236}">
                <a16:creationId xmlns:a16="http://schemas.microsoft.com/office/drawing/2014/main" id="{4FAB7A69-C6CA-4744-A731-2CDDCCE9B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3593" y="5630765"/>
            <a:ext cx="4811941" cy="4811941"/>
          </a:xfrm>
          <a:prstGeom prst="rect">
            <a:avLst/>
          </a:prstGeom>
        </p:spPr>
      </p:pic>
    </p:spTree>
    <p:extLst>
      <p:ext uri="{BB962C8B-B14F-4D97-AF65-F5344CB8AC3E}">
        <p14:creationId xmlns:p14="http://schemas.microsoft.com/office/powerpoint/2010/main" val="325830286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541557" y="5006106"/>
            <a:ext cx="13754150" cy="3703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en-US" altLang="zh-CN" sz="8800" dirty="0"/>
              <a:t>Part 4.</a:t>
            </a:r>
            <a:r>
              <a:rPr lang="zh-CN" altLang="en-US" sz="8800" dirty="0"/>
              <a:t>第一阶段课程安排与课前准备</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92876435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新课发布返场优惠直播"/>
          <p:cNvSpPr txBox="1">
            <a:spLocks noGrp="1"/>
          </p:cNvSpPr>
          <p:nvPr>
            <p:ph type="title"/>
          </p:nvPr>
        </p:nvSpPr>
        <p:spPr>
          <a:xfrm>
            <a:off x="860699" y="784060"/>
            <a:ext cx="13027537" cy="2006601"/>
          </a:xfrm>
          <a:prstGeom prst="rect">
            <a:avLst/>
          </a:prstGeom>
        </p:spPr>
        <p:txBody>
          <a:bodyPr>
            <a:noAutofit/>
          </a:bodyPr>
          <a:lstStyle>
            <a:lvl1pPr defTabSz="569594">
              <a:defRPr sz="7728"/>
            </a:lvl1pPr>
          </a:lstStyle>
          <a:p>
            <a:r>
              <a:rPr lang="zh-CN" altLang="en-US" sz="9600" dirty="0">
                <a:solidFill>
                  <a:schemeClr val="tx1"/>
                </a:solidFill>
              </a:rPr>
              <a:t>第一部分课程内容介绍</a:t>
            </a:r>
            <a:endParaRPr sz="9600" dirty="0">
              <a:solidFill>
                <a:schemeClr val="tx1"/>
              </a:solidFill>
            </a:endParaRPr>
          </a:p>
        </p:txBody>
      </p:sp>
      <p:sp>
        <p:nvSpPr>
          <p:cNvPr id="121" name="2021机器学习实战"/>
          <p:cNvSpPr txBox="1"/>
          <p:nvPr/>
        </p:nvSpPr>
        <p:spPr>
          <a:xfrm>
            <a:off x="2393107" y="2920995"/>
            <a:ext cx="9962723"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6000" dirty="0"/>
              <a:t>从零到一搭建机器学习模型</a:t>
            </a:r>
            <a:endParaRPr sz="6000" dirty="0"/>
          </a:p>
        </p:txBody>
      </p:sp>
      <p:sp>
        <p:nvSpPr>
          <p:cNvPr id="122" name="2021年4月1日晚8点 B站直播间"/>
          <p:cNvSpPr txBox="1">
            <a:spLocks noGrp="1"/>
          </p:cNvSpPr>
          <p:nvPr>
            <p:ph type="body" sz="quarter" idx="1"/>
          </p:nvPr>
        </p:nvSpPr>
        <p:spPr>
          <a:xfrm>
            <a:off x="1363895" y="5785022"/>
            <a:ext cx="11459066" cy="6868391"/>
          </a:xfrm>
          <a:prstGeom prst="rect">
            <a:avLst/>
          </a:prstGeom>
        </p:spPr>
        <p:txBody>
          <a:bodyPr>
            <a:normAutofit lnSpcReduction="10000"/>
          </a:bodyPr>
          <a:lstStyle/>
          <a:p>
            <a:pPr marL="685800" indent="-685800" algn="l">
              <a:buFont typeface="Arial" panose="020B0604020202020204" pitchFamily="34" charset="0"/>
              <a:buChar char="•"/>
            </a:pPr>
            <a:r>
              <a:rPr lang="zh-CN" altLang="en-US" sz="5400" dirty="0"/>
              <a:t>机器学习基础理论、基本流程、核心框架、基础算法学习；</a:t>
            </a:r>
            <a:endParaRPr lang="en-US" altLang="zh-CN" sz="5400" dirty="0"/>
          </a:p>
          <a:p>
            <a:pPr marL="685800" indent="-685800" algn="l">
              <a:buFont typeface="Arial" panose="020B0604020202020204" pitchFamily="34" charset="0"/>
              <a:buChar char="•"/>
            </a:pPr>
            <a:endParaRPr lang="en-US" altLang="zh-CN" sz="5400" dirty="0"/>
          </a:p>
          <a:p>
            <a:pPr marL="685800" indent="-685800" algn="l">
              <a:buFont typeface="Arial" panose="020B0604020202020204" pitchFamily="34" charset="0"/>
              <a:buChar char="•"/>
            </a:pPr>
            <a:r>
              <a:rPr lang="zh-CN" altLang="en-US" sz="5400" dirty="0"/>
              <a:t>基础算法：线性回归、逻辑回归、决策树、随机森林、</a:t>
            </a:r>
            <a:r>
              <a:rPr lang="en-US" altLang="zh-CN" sz="5400" dirty="0"/>
              <a:t>K-Means</a:t>
            </a:r>
            <a:r>
              <a:rPr lang="zh-CN" altLang="en-US" sz="5400" dirty="0"/>
              <a:t>快速聚类；</a:t>
            </a:r>
            <a:endParaRPr lang="en-US" altLang="zh-CN" sz="5400" dirty="0"/>
          </a:p>
          <a:p>
            <a:pPr marL="685800" indent="-685800" algn="l">
              <a:buFont typeface="Arial" panose="020B0604020202020204" pitchFamily="34" charset="0"/>
              <a:buChar char="•"/>
            </a:pPr>
            <a:endParaRPr lang="en-US" altLang="zh-CN" sz="5400" dirty="0"/>
          </a:p>
          <a:p>
            <a:pPr marL="685800" indent="-685800" algn="l">
              <a:buFont typeface="Arial" panose="020B0604020202020204" pitchFamily="34" charset="0"/>
              <a:buChar char="•"/>
            </a:pPr>
            <a:r>
              <a:rPr lang="zh-CN" altLang="en-US" sz="5400" dirty="0"/>
              <a:t>基础数学理论，优化思想及调参策略；</a:t>
            </a:r>
            <a:endParaRPr lang="en-US" altLang="zh-CN" sz="5400" dirty="0"/>
          </a:p>
          <a:p>
            <a:pPr marL="685800" indent="-685800" algn="l">
              <a:buFont typeface="Arial" panose="020B0604020202020204" pitchFamily="34" charset="0"/>
              <a:buChar char="•"/>
            </a:pPr>
            <a:endParaRPr lang="en-US" altLang="zh-CN" sz="5400" dirty="0"/>
          </a:p>
        </p:txBody>
      </p:sp>
      <p:pic>
        <p:nvPicPr>
          <p:cNvPr id="3" name="图片 2" descr="图片包含 文本&#10;&#10;描述已自动生成">
            <a:extLst>
              <a:ext uri="{FF2B5EF4-FFF2-40B4-BE49-F238E27FC236}">
                <a16:creationId xmlns:a16="http://schemas.microsoft.com/office/drawing/2014/main" id="{4FC6C612-CF91-44E3-94F2-06E9168A3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3276" y="7925985"/>
            <a:ext cx="10541968" cy="4002654"/>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32796969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新课发布返场优惠直播"/>
          <p:cNvSpPr txBox="1">
            <a:spLocks noGrp="1"/>
          </p:cNvSpPr>
          <p:nvPr>
            <p:ph type="title"/>
          </p:nvPr>
        </p:nvSpPr>
        <p:spPr>
          <a:xfrm>
            <a:off x="860699" y="849710"/>
            <a:ext cx="13027537" cy="2006601"/>
          </a:xfrm>
          <a:prstGeom prst="rect">
            <a:avLst/>
          </a:prstGeom>
        </p:spPr>
        <p:txBody>
          <a:bodyPr>
            <a:noAutofit/>
          </a:bodyPr>
          <a:lstStyle>
            <a:lvl1pPr defTabSz="569594">
              <a:defRPr sz="7728"/>
            </a:lvl1pPr>
          </a:lstStyle>
          <a:p>
            <a:r>
              <a:rPr lang="zh-CN" altLang="en-US" sz="9600" dirty="0">
                <a:solidFill>
                  <a:schemeClr val="tx1"/>
                </a:solidFill>
              </a:rPr>
              <a:t>课前准备：</a:t>
            </a:r>
            <a:r>
              <a:rPr lang="en-US" altLang="zh-CN" sz="9600" dirty="0">
                <a:solidFill>
                  <a:schemeClr val="tx1"/>
                </a:solidFill>
              </a:rPr>
              <a:t>Python</a:t>
            </a:r>
            <a:r>
              <a:rPr lang="zh-CN" altLang="en-US" sz="9600" dirty="0">
                <a:solidFill>
                  <a:schemeClr val="tx1"/>
                </a:solidFill>
              </a:rPr>
              <a:t>基础</a:t>
            </a:r>
            <a:endParaRPr sz="9600" dirty="0">
              <a:solidFill>
                <a:schemeClr val="tx1"/>
              </a:solidFill>
            </a:endParaRPr>
          </a:p>
        </p:txBody>
      </p:sp>
      <p:sp>
        <p:nvSpPr>
          <p:cNvPr id="122" name="2021年4月1日晚8点 B站直播间"/>
          <p:cNvSpPr txBox="1">
            <a:spLocks noGrp="1"/>
          </p:cNvSpPr>
          <p:nvPr>
            <p:ph type="body" sz="quarter" idx="1"/>
          </p:nvPr>
        </p:nvSpPr>
        <p:spPr>
          <a:xfrm>
            <a:off x="1396084" y="3860892"/>
            <a:ext cx="11956766" cy="9005398"/>
          </a:xfrm>
          <a:prstGeom prst="rect">
            <a:avLst/>
          </a:prstGeom>
        </p:spPr>
        <p:txBody>
          <a:bodyPr>
            <a:normAutofit/>
          </a:bodyPr>
          <a:lstStyle/>
          <a:p>
            <a:pPr marL="685800" indent="-685800" algn="l">
              <a:buFont typeface="Arial" panose="020B0604020202020204" pitchFamily="34" charset="0"/>
              <a:buChar char="•"/>
            </a:pPr>
            <a:r>
              <a:rPr lang="zh-CN" altLang="en-US" sz="5400" dirty="0"/>
              <a:t>课程以</a:t>
            </a:r>
            <a:r>
              <a:rPr lang="en-US" altLang="zh-CN" sz="5400" dirty="0"/>
              <a:t>Python</a:t>
            </a:r>
            <a:r>
              <a:rPr lang="zh-CN" altLang="en-US" sz="5400" dirty="0"/>
              <a:t>作为基础编程工具；</a:t>
            </a:r>
            <a:endParaRPr lang="en-US" altLang="zh-CN" sz="5400" dirty="0"/>
          </a:p>
          <a:p>
            <a:pPr marL="685800" indent="-685800" algn="l">
              <a:buFont typeface="Arial" panose="020B0604020202020204" pitchFamily="34" charset="0"/>
              <a:buChar char="•"/>
            </a:pPr>
            <a:endParaRPr lang="en-US" altLang="zh-CN" sz="5400" dirty="0"/>
          </a:p>
          <a:p>
            <a:pPr marL="685800" indent="-685800" algn="l">
              <a:buFont typeface="Arial" panose="020B0604020202020204" pitchFamily="34" charset="0"/>
              <a:buChar char="•"/>
            </a:pPr>
            <a:r>
              <a:rPr lang="en-US" altLang="zh-CN" sz="5400" dirty="0"/>
              <a:t>Python</a:t>
            </a:r>
            <a:r>
              <a:rPr lang="zh-CN" altLang="en-US" sz="5400" dirty="0"/>
              <a:t>基础作为免费公开课视频，可在</a:t>
            </a:r>
            <a:r>
              <a:rPr lang="en-US" altLang="zh-CN" sz="5400" dirty="0"/>
              <a:t>B</a:t>
            </a:r>
            <a:r>
              <a:rPr lang="zh-CN" altLang="en-US" sz="5400" dirty="0"/>
              <a:t>站上进行观看；</a:t>
            </a:r>
            <a:endParaRPr lang="en-US" altLang="zh-CN" sz="5400" dirty="0"/>
          </a:p>
          <a:p>
            <a:pPr marL="685800" indent="-685800" algn="l">
              <a:buFont typeface="Arial" panose="020B0604020202020204" pitchFamily="34" charset="0"/>
              <a:buChar char="•"/>
            </a:pPr>
            <a:r>
              <a:rPr lang="en-US" altLang="zh-CN" sz="5400" dirty="0">
                <a:solidFill>
                  <a:schemeClr val="tx1"/>
                </a:solidFill>
                <a:hlinkClick r:id="rId3">
                  <a:extLst>
                    <a:ext uri="{A12FA001-AC4F-418D-AE19-62706E023703}">
                      <ahyp:hlinkClr xmlns:ahyp="http://schemas.microsoft.com/office/drawing/2018/hyperlinkcolor" val="tx"/>
                    </a:ext>
                  </a:extLst>
                </a:hlinkClick>
              </a:rPr>
              <a:t>https://www.bilibili.com/video/BV1U54y1W7jw?p=1</a:t>
            </a:r>
            <a:endParaRPr lang="en-US" altLang="zh-CN" sz="5400" dirty="0">
              <a:solidFill>
                <a:schemeClr val="tx1"/>
              </a:solidFill>
            </a:endParaRPr>
          </a:p>
          <a:p>
            <a:pPr marL="685800" indent="-685800" algn="l">
              <a:buFont typeface="Arial" panose="020B0604020202020204" pitchFamily="34" charset="0"/>
              <a:buChar char="•"/>
            </a:pPr>
            <a:endParaRPr lang="en-US" altLang="zh-CN" sz="5400" dirty="0"/>
          </a:p>
          <a:p>
            <a:pPr marL="685800" indent="-685800" algn="l">
              <a:buFont typeface="Arial" panose="020B0604020202020204" pitchFamily="34" charset="0"/>
              <a:buChar char="•"/>
            </a:pPr>
            <a:r>
              <a:rPr lang="en-US" altLang="zh-CN" sz="5400" dirty="0"/>
              <a:t>NumPy</a:t>
            </a:r>
            <a:r>
              <a:rPr lang="zh-CN" altLang="en-US" sz="5400" dirty="0"/>
              <a:t>、</a:t>
            </a:r>
            <a:r>
              <a:rPr lang="en-US" altLang="zh-CN" sz="5400" dirty="0"/>
              <a:t>Pandas</a:t>
            </a:r>
            <a:r>
              <a:rPr lang="zh-CN" altLang="en-US" sz="5400" dirty="0"/>
              <a:t>部分，部分功能课程还会进行讲解；</a:t>
            </a:r>
            <a:endParaRPr lang="en-US" altLang="zh-CN" sz="5400" dirty="0"/>
          </a:p>
        </p:txBody>
      </p:sp>
      <p:pic>
        <p:nvPicPr>
          <p:cNvPr id="4" name="图片 3" descr="图形用户界面, 网站&#10;&#10;描述已自动生成">
            <a:extLst>
              <a:ext uri="{FF2B5EF4-FFF2-40B4-BE49-F238E27FC236}">
                <a16:creationId xmlns:a16="http://schemas.microsoft.com/office/drawing/2014/main" id="{006948E6-CF2B-4BFE-BDE3-899E2E760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5441" y="7388524"/>
            <a:ext cx="10380933" cy="5870275"/>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68424498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新课发布返场优惠直播"/>
          <p:cNvSpPr txBox="1">
            <a:spLocks noGrp="1"/>
          </p:cNvSpPr>
          <p:nvPr>
            <p:ph type="title"/>
          </p:nvPr>
        </p:nvSpPr>
        <p:spPr>
          <a:xfrm>
            <a:off x="439693" y="163910"/>
            <a:ext cx="13027537" cy="2006601"/>
          </a:xfrm>
          <a:prstGeom prst="rect">
            <a:avLst/>
          </a:prstGeom>
        </p:spPr>
        <p:txBody>
          <a:bodyPr>
            <a:noAutofit/>
          </a:bodyPr>
          <a:lstStyle>
            <a:lvl1pPr defTabSz="569594">
              <a:defRPr sz="7728"/>
            </a:lvl1pPr>
          </a:lstStyle>
          <a:p>
            <a:r>
              <a:rPr lang="zh-CN" altLang="en-US" sz="9600" dirty="0">
                <a:solidFill>
                  <a:schemeClr val="tx1"/>
                </a:solidFill>
              </a:rPr>
              <a:t>课前准备：基础环境</a:t>
            </a:r>
            <a:endParaRPr sz="9600" dirty="0">
              <a:solidFill>
                <a:schemeClr val="tx1"/>
              </a:solidFill>
            </a:endParaRPr>
          </a:p>
        </p:txBody>
      </p:sp>
      <p:sp>
        <p:nvSpPr>
          <p:cNvPr id="122" name="2021年4月1日晚8点 B站直播间"/>
          <p:cNvSpPr txBox="1">
            <a:spLocks noGrp="1"/>
          </p:cNvSpPr>
          <p:nvPr>
            <p:ph type="body" sz="quarter" idx="1"/>
          </p:nvPr>
        </p:nvSpPr>
        <p:spPr>
          <a:xfrm>
            <a:off x="577385" y="2920995"/>
            <a:ext cx="12752155" cy="10163718"/>
          </a:xfrm>
          <a:prstGeom prst="rect">
            <a:avLst/>
          </a:prstGeom>
        </p:spPr>
        <p:txBody>
          <a:bodyPr>
            <a:normAutofit fontScale="92500"/>
          </a:bodyPr>
          <a:lstStyle/>
          <a:p>
            <a:pPr marL="685800" indent="-685800" algn="l">
              <a:buFont typeface="Arial" panose="020B0604020202020204" pitchFamily="34" charset="0"/>
              <a:buChar char="•"/>
            </a:pPr>
            <a:r>
              <a:rPr lang="zh-CN" altLang="en-US" sz="5400" dirty="0"/>
              <a:t>观看</a:t>
            </a:r>
            <a:r>
              <a:rPr lang="en-US" altLang="zh-CN" sz="5400" dirty="0"/>
              <a:t>B</a:t>
            </a:r>
            <a:r>
              <a:rPr lang="zh-CN" altLang="en-US" sz="5400" dirty="0"/>
              <a:t>站</a:t>
            </a:r>
            <a:r>
              <a:rPr lang="en-US" altLang="zh-CN" sz="5400" dirty="0"/>
              <a:t>Python</a:t>
            </a:r>
            <a:r>
              <a:rPr lang="zh-CN" altLang="en-US" sz="5400" dirty="0"/>
              <a:t>视频，从零安装</a:t>
            </a:r>
            <a:r>
              <a:rPr lang="en-US" altLang="zh-CN" sz="5400" dirty="0"/>
              <a:t>Anaconda</a:t>
            </a:r>
            <a:r>
              <a:rPr lang="zh-CN" altLang="en-US" sz="5400" dirty="0"/>
              <a:t>的同学，在安装新版</a:t>
            </a:r>
            <a:r>
              <a:rPr lang="en-US" altLang="zh-CN" sz="5400" dirty="0"/>
              <a:t>Anaconda</a:t>
            </a:r>
            <a:r>
              <a:rPr lang="zh-CN" altLang="en-US" sz="5400" dirty="0"/>
              <a:t>过程中就已经自动安装好了接下来学习所需的基本环境；</a:t>
            </a:r>
            <a:endParaRPr lang="en-US" altLang="zh-CN" sz="5400" dirty="0"/>
          </a:p>
          <a:p>
            <a:pPr marL="685800" indent="-685800" algn="l">
              <a:buFont typeface="Arial" panose="020B0604020202020204" pitchFamily="34" charset="0"/>
              <a:buChar char="•"/>
            </a:pPr>
            <a:endParaRPr lang="en-US" altLang="zh-CN" sz="5400" dirty="0"/>
          </a:p>
          <a:p>
            <a:pPr marL="685800" indent="-685800" algn="l">
              <a:buFont typeface="Arial" panose="020B0604020202020204" pitchFamily="34" charset="0"/>
              <a:buChar char="•"/>
            </a:pPr>
            <a:r>
              <a:rPr lang="zh-CN" altLang="en-US" sz="5400" dirty="0"/>
              <a:t>没有观看</a:t>
            </a:r>
            <a:r>
              <a:rPr lang="en-US" altLang="zh-CN" sz="5400" dirty="0"/>
              <a:t>Python</a:t>
            </a:r>
            <a:r>
              <a:rPr lang="zh-CN" altLang="en-US" sz="5400" dirty="0"/>
              <a:t>基础视频的同学，半年未更新基础环境的同学，建议更新</a:t>
            </a:r>
            <a:r>
              <a:rPr lang="en-US" altLang="zh-CN" sz="5400" dirty="0" err="1"/>
              <a:t>conda</a:t>
            </a:r>
            <a:r>
              <a:rPr lang="zh-CN" altLang="en-US" sz="5400" dirty="0"/>
              <a:t>、</a:t>
            </a:r>
            <a:r>
              <a:rPr lang="en-US" altLang="zh-CN" sz="5400" dirty="0"/>
              <a:t>pip</a:t>
            </a:r>
            <a:r>
              <a:rPr lang="zh-CN" altLang="en-US" sz="5400" dirty="0"/>
              <a:t>、</a:t>
            </a:r>
            <a:r>
              <a:rPr lang="en-US" altLang="zh-CN" sz="5400" dirty="0"/>
              <a:t>NumPy</a:t>
            </a:r>
            <a:r>
              <a:rPr lang="zh-CN" altLang="en-US" sz="5400" dirty="0"/>
              <a:t>、</a:t>
            </a:r>
            <a:r>
              <a:rPr lang="en-US" altLang="zh-CN" sz="5400" dirty="0"/>
              <a:t>Pandas</a:t>
            </a:r>
            <a:r>
              <a:rPr lang="zh-CN" altLang="en-US" sz="5400" dirty="0"/>
              <a:t>和</a:t>
            </a:r>
            <a:r>
              <a:rPr lang="en-US" altLang="zh-CN" sz="5400" dirty="0"/>
              <a:t>Scikit-Learn</a:t>
            </a:r>
            <a:r>
              <a:rPr lang="zh-CN" altLang="en-US" sz="5400" dirty="0"/>
              <a:t>；</a:t>
            </a:r>
            <a:endParaRPr lang="en-US" altLang="zh-CN" sz="5400" dirty="0"/>
          </a:p>
          <a:p>
            <a:pPr marL="685800" indent="-685800" algn="l">
              <a:buFont typeface="Arial" panose="020B0604020202020204" pitchFamily="34" charset="0"/>
              <a:buChar char="•"/>
            </a:pPr>
            <a:endParaRPr lang="en-US" altLang="zh-CN" sz="5400" dirty="0"/>
          </a:p>
          <a:p>
            <a:pPr marL="685800" indent="-685800" algn="l">
              <a:buFont typeface="Arial" panose="020B0604020202020204" pitchFamily="34" charset="0"/>
              <a:buChar char="•"/>
            </a:pPr>
            <a:r>
              <a:rPr lang="zh-CN" altLang="en-US" sz="5400" dirty="0"/>
              <a:t>更新基础环境的方法参见</a:t>
            </a:r>
            <a:r>
              <a:rPr lang="en-US" altLang="zh-CN" sz="5400" dirty="0"/>
              <a:t>B</a:t>
            </a:r>
            <a:r>
              <a:rPr lang="zh-CN" altLang="en-US" sz="5400" dirty="0"/>
              <a:t>站</a:t>
            </a:r>
            <a:r>
              <a:rPr lang="en-US" altLang="zh-CN" sz="5400" dirty="0"/>
              <a:t>Python</a:t>
            </a:r>
            <a:r>
              <a:rPr lang="zh-CN" altLang="en-US" sz="5400" dirty="0"/>
              <a:t>视频第二节：</a:t>
            </a:r>
            <a:r>
              <a:rPr lang="en-US" altLang="zh-CN" sz="5400" dirty="0"/>
              <a:t>Anaconda</a:t>
            </a:r>
            <a:r>
              <a:rPr lang="zh-CN" altLang="en-US" sz="5400" dirty="0"/>
              <a:t>的安装与使用</a:t>
            </a:r>
            <a:r>
              <a:rPr lang="en-US" altLang="zh-CN" sz="5400" dirty="0"/>
              <a:t>https://www.bilibili.com/video/BV1U54y1W7jw?p=2</a:t>
            </a:r>
          </a:p>
        </p:txBody>
      </p:sp>
      <p:pic>
        <p:nvPicPr>
          <p:cNvPr id="4" name="图片 3" descr="文本&#10;&#10;描述已自动生成">
            <a:extLst>
              <a:ext uri="{FF2B5EF4-FFF2-40B4-BE49-F238E27FC236}">
                <a16:creationId xmlns:a16="http://schemas.microsoft.com/office/drawing/2014/main" id="{150C3A4F-3CA7-46F4-A6C3-B9FBFF33A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840" y="6606540"/>
            <a:ext cx="9292456" cy="6343650"/>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8909161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1562051" y="1964129"/>
            <a:ext cx="12607736"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什么是机器学习？</a:t>
            </a:r>
            <a:endParaRPr sz="8800" dirty="0"/>
          </a:p>
        </p:txBody>
      </p:sp>
      <p:pic>
        <p:nvPicPr>
          <p:cNvPr id="6" name="图片 5" descr="舞台上穿西装的男人&#10;&#10;描述已自动生成">
            <a:extLst>
              <a:ext uri="{FF2B5EF4-FFF2-40B4-BE49-F238E27FC236}">
                <a16:creationId xmlns:a16="http://schemas.microsoft.com/office/drawing/2014/main" id="{9CB1656B-E5AA-4A0C-BA3A-6C4104A20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1257" y="7925985"/>
            <a:ext cx="4767297" cy="5395952"/>
          </a:xfrm>
          <a:prstGeom prst="rect">
            <a:avLst/>
          </a:prstGeom>
          <a:ln w="25400">
            <a:miter lim="400000"/>
          </a:ln>
          <a:effectLst>
            <a:outerShdw blurRad="254000" dist="127000" dir="5400000" rotWithShape="0">
              <a:srgbClr val="000000">
                <a:alpha val="70000"/>
              </a:srgbClr>
            </a:outerShdw>
          </a:effectLst>
        </p:spPr>
      </p:pic>
      <p:sp>
        <p:nvSpPr>
          <p:cNvPr id="12" name="文本占位符 2">
            <a:extLst>
              <a:ext uri="{FF2B5EF4-FFF2-40B4-BE49-F238E27FC236}">
                <a16:creationId xmlns:a16="http://schemas.microsoft.com/office/drawing/2014/main" id="{D09EA386-8B57-408C-AF8F-9BCDA11263FB}"/>
              </a:ext>
            </a:extLst>
          </p:cNvPr>
          <p:cNvSpPr txBox="1">
            <a:spLocks/>
          </p:cNvSpPr>
          <p:nvPr/>
        </p:nvSpPr>
        <p:spPr>
          <a:xfrm>
            <a:off x="758537" y="5514043"/>
            <a:ext cx="14422582" cy="2687915"/>
          </a:xfrm>
          <a:prstGeom prst="rect">
            <a:avLst/>
          </a:prstGeom>
          <a:ln w="12700">
            <a:miter lim="400000"/>
          </a:ln>
        </p:spPr>
        <p:txBody>
          <a:bodyPr lIns="50800" tIns="50800" rIns="50800" bIns="50800" anchor="ctr">
            <a:spAutoFit/>
          </a:bodyPr>
          <a:lstStyle>
            <a:lvl1pPr>
              <a:spcBef>
                <a:spcPts val="3400"/>
              </a:spcBef>
              <a:defRPr sz="5600"/>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zh-CN" altLang="en-US" dirty="0"/>
              <a:t>“一个计算机程序，利用经验</a:t>
            </a:r>
            <a:r>
              <a:rPr lang="en-US" altLang="zh-CN" dirty="0"/>
              <a:t>E</a:t>
            </a:r>
            <a:r>
              <a:rPr lang="zh-CN" altLang="en-US" dirty="0"/>
              <a:t>来学习任务</a:t>
            </a:r>
            <a:r>
              <a:rPr lang="en-US" altLang="zh-CN" dirty="0"/>
              <a:t>T</a:t>
            </a:r>
            <a:r>
              <a:rPr lang="zh-CN" altLang="en-US" dirty="0"/>
              <a:t>，性能表现为</a:t>
            </a:r>
            <a:r>
              <a:rPr lang="en-US" altLang="zh-CN" dirty="0"/>
              <a:t>P</a:t>
            </a:r>
            <a:r>
              <a:rPr lang="zh-CN" altLang="en-US" dirty="0"/>
              <a:t>，如果针对任务</a:t>
            </a:r>
            <a:r>
              <a:rPr lang="en-US" altLang="zh-CN" dirty="0"/>
              <a:t>T</a:t>
            </a:r>
            <a:r>
              <a:rPr lang="zh-CN" altLang="en-US" dirty="0"/>
              <a:t>的性能</a:t>
            </a:r>
            <a:r>
              <a:rPr lang="en-US" altLang="zh-CN" dirty="0"/>
              <a:t>P</a:t>
            </a:r>
            <a:r>
              <a:rPr lang="zh-CN" altLang="en-US" dirty="0"/>
              <a:t>能随着经验</a:t>
            </a:r>
            <a:r>
              <a:rPr lang="en-US" altLang="zh-CN" dirty="0"/>
              <a:t>E</a:t>
            </a:r>
            <a:r>
              <a:rPr lang="zh-CN" altLang="en-US" dirty="0"/>
              <a:t>不断增长，则称为机器学习。”</a:t>
            </a:r>
          </a:p>
        </p:txBody>
      </p:sp>
      <p:sp>
        <p:nvSpPr>
          <p:cNvPr id="15" name="文本占位符 1">
            <a:extLst>
              <a:ext uri="{FF2B5EF4-FFF2-40B4-BE49-F238E27FC236}">
                <a16:creationId xmlns:a16="http://schemas.microsoft.com/office/drawing/2014/main" id="{48E3B340-AD87-4C1E-92A5-848C7A64AEC8}"/>
              </a:ext>
            </a:extLst>
          </p:cNvPr>
          <p:cNvSpPr txBox="1">
            <a:spLocks/>
          </p:cNvSpPr>
          <p:nvPr/>
        </p:nvSpPr>
        <p:spPr>
          <a:xfrm>
            <a:off x="7665604" y="10142433"/>
            <a:ext cx="905279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sz="3800" b="1">
                <a:latin typeface="Helvetica"/>
                <a:ea typeface="Helvetica"/>
                <a:cs typeface="Helvetica"/>
                <a:sym typeface="Helvetica"/>
              </a:defRPr>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en-US" altLang="zh-CN" sz="4800" dirty="0"/>
              <a:t> —Tom</a:t>
            </a:r>
            <a:r>
              <a:rPr lang="zh-CN" altLang="en-US" sz="4800" dirty="0"/>
              <a:t> </a:t>
            </a:r>
            <a:r>
              <a:rPr lang="en-US" altLang="zh-CN" sz="4800" dirty="0"/>
              <a:t>Mitchell</a:t>
            </a:r>
            <a:endParaRPr lang="zh-CN" altLang="en-US" sz="4800" dirty="0">
              <a:sym typeface="Helvetica Light"/>
            </a:endParaRPr>
          </a:p>
        </p:txBody>
      </p:sp>
    </p:spTree>
    <p:extLst>
      <p:ext uri="{BB962C8B-B14F-4D97-AF65-F5344CB8AC3E}">
        <p14:creationId xmlns:p14="http://schemas.microsoft.com/office/powerpoint/2010/main" val="877194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1562051" y="1964129"/>
            <a:ext cx="12607736"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什么是机器学习？</a:t>
            </a:r>
            <a:endParaRPr sz="8800" dirty="0"/>
          </a:p>
        </p:txBody>
      </p:sp>
      <p:sp>
        <p:nvSpPr>
          <p:cNvPr id="12" name="文本占位符 2">
            <a:extLst>
              <a:ext uri="{FF2B5EF4-FFF2-40B4-BE49-F238E27FC236}">
                <a16:creationId xmlns:a16="http://schemas.microsoft.com/office/drawing/2014/main" id="{D09EA386-8B57-408C-AF8F-9BCDA11263FB}"/>
              </a:ext>
            </a:extLst>
          </p:cNvPr>
          <p:cNvSpPr txBox="1">
            <a:spLocks/>
          </p:cNvSpPr>
          <p:nvPr/>
        </p:nvSpPr>
        <p:spPr>
          <a:xfrm>
            <a:off x="454313" y="6143511"/>
            <a:ext cx="14422582" cy="1826141"/>
          </a:xfrm>
          <a:prstGeom prst="rect">
            <a:avLst/>
          </a:prstGeom>
          <a:ln w="12700">
            <a:miter lim="400000"/>
          </a:ln>
        </p:spPr>
        <p:txBody>
          <a:bodyPr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spcBef>
                <a:spcPts val="3400"/>
              </a:spcBef>
              <a:defRPr sz="5600"/>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zh-CN" altLang="en-US" dirty="0"/>
              <a:t>“通过不断的喂养数据，让算法变得越来越聪明，就叫做机器学习。”</a:t>
            </a:r>
          </a:p>
        </p:txBody>
      </p:sp>
      <p:sp>
        <p:nvSpPr>
          <p:cNvPr id="15" name="文本占位符 1">
            <a:extLst>
              <a:ext uri="{FF2B5EF4-FFF2-40B4-BE49-F238E27FC236}">
                <a16:creationId xmlns:a16="http://schemas.microsoft.com/office/drawing/2014/main" id="{48E3B340-AD87-4C1E-92A5-848C7A64AEC8}"/>
              </a:ext>
            </a:extLst>
          </p:cNvPr>
          <p:cNvSpPr txBox="1">
            <a:spLocks/>
          </p:cNvSpPr>
          <p:nvPr/>
        </p:nvSpPr>
        <p:spPr>
          <a:xfrm>
            <a:off x="7665604" y="10142433"/>
            <a:ext cx="905279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lvl1pPr>
              <a:defRPr sz="3800" b="1">
                <a:latin typeface="Helvetica"/>
                <a:ea typeface="Helvetica"/>
                <a:cs typeface="Helvetica"/>
                <a:sym typeface="Helvetica"/>
              </a:defRPr>
            </a:lvl1pPr>
            <a:lvl2pPr marL="1219200" indent="-609600" algn="l">
              <a:spcBef>
                <a:spcPts val="5900"/>
              </a:spcBef>
              <a:buSzPct val="75000"/>
              <a:buChar char="•"/>
            </a:lvl2pPr>
            <a:lvl3pPr marL="1828800" indent="-609600" algn="l">
              <a:spcBef>
                <a:spcPts val="5900"/>
              </a:spcBef>
              <a:buSzPct val="75000"/>
              <a:buChar char="•"/>
            </a:lvl3pPr>
            <a:lvl4pPr marL="2438400" indent="-609600" algn="l">
              <a:spcBef>
                <a:spcPts val="5900"/>
              </a:spcBef>
              <a:buSzPct val="75000"/>
              <a:buChar char="•"/>
            </a:lvl4pPr>
            <a:lvl5pPr marL="3048000" indent="-609600" algn="l">
              <a:spcBef>
                <a:spcPts val="5900"/>
              </a:spcBef>
              <a:buSzPct val="75000"/>
              <a:buChar char="•"/>
            </a:lvl5pPr>
            <a:lvl6pPr marL="3657600" indent="-609600" algn="l">
              <a:spcBef>
                <a:spcPts val="5900"/>
              </a:spcBef>
              <a:buSzPct val="75000"/>
              <a:buChar char="•"/>
            </a:lvl6pPr>
            <a:lvl7pPr marL="4267200" indent="-609600" algn="l">
              <a:spcBef>
                <a:spcPts val="5900"/>
              </a:spcBef>
              <a:buSzPct val="75000"/>
              <a:buChar char="•"/>
            </a:lvl7pPr>
            <a:lvl8pPr marL="4876800" indent="-609600" algn="l">
              <a:spcBef>
                <a:spcPts val="5900"/>
              </a:spcBef>
              <a:buSzPct val="75000"/>
              <a:buChar char="•"/>
            </a:lvl8pPr>
            <a:lvl9pPr marL="5486400" indent="-609600" algn="l">
              <a:spcBef>
                <a:spcPts val="5900"/>
              </a:spcBef>
              <a:buSzPct val="75000"/>
              <a:buChar char="•"/>
            </a:lvl9pPr>
          </a:lstStyle>
          <a:p>
            <a:r>
              <a:rPr lang="en-US" altLang="zh-CN" sz="4800" dirty="0"/>
              <a:t> —— </a:t>
            </a:r>
            <a:r>
              <a:rPr lang="zh-CN" altLang="en-US" sz="4800" dirty="0"/>
              <a:t>更加通俗的解释 </a:t>
            </a:r>
            <a:endParaRPr lang="zh-CN" altLang="en-US" sz="4800" dirty="0">
              <a:sym typeface="Helvetica Light"/>
            </a:endParaRPr>
          </a:p>
        </p:txBody>
      </p:sp>
      <p:pic>
        <p:nvPicPr>
          <p:cNvPr id="5122" name="Picture 2">
            <a:extLst>
              <a:ext uri="{FF2B5EF4-FFF2-40B4-BE49-F238E27FC236}">
                <a16:creationId xmlns:a16="http://schemas.microsoft.com/office/drawing/2014/main" id="{8EE90F13-70C7-406E-A778-C76BA80DC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1549" y="8598911"/>
            <a:ext cx="7209559" cy="4513184"/>
          </a:xfrm>
          <a:prstGeom prst="rect">
            <a:avLst/>
          </a:prstGeom>
          <a:ln w="25400">
            <a:miter lim="400000"/>
          </a:ln>
          <a:effectLst>
            <a:outerShdw blurRad="254000" dist="127000" dir="5400000"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6757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21" name="2021机器学习实战"/>
          <p:cNvSpPr txBox="1"/>
          <p:nvPr/>
        </p:nvSpPr>
        <p:spPr>
          <a:xfrm>
            <a:off x="980160" y="1931977"/>
            <a:ext cx="12607736"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一次简单的机器学习</a:t>
            </a:r>
            <a:endParaRPr sz="8800" dirty="0"/>
          </a:p>
        </p:txBody>
      </p:sp>
      <p:pic>
        <p:nvPicPr>
          <p:cNvPr id="3" name="图片 2" descr="黄色的花&#10;&#10;描述已自动生成">
            <a:extLst>
              <a:ext uri="{FF2B5EF4-FFF2-40B4-BE49-F238E27FC236}">
                <a16:creationId xmlns:a16="http://schemas.microsoft.com/office/drawing/2014/main" id="{F4490ADB-B06E-4518-A25B-C433869C9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051" y="7219402"/>
            <a:ext cx="18237969" cy="5290707"/>
          </a:xfrm>
          <a:prstGeom prst="rect">
            <a:avLst/>
          </a:prstGeom>
          <a:ln w="25400">
            <a:miter lim="400000"/>
          </a:ln>
          <a:effectLst>
            <a:outerShdw blurRad="254000" dist="127000" dir="5400000" rotWithShape="0">
              <a:srgbClr val="000000">
                <a:alpha val="70000"/>
              </a:srgbClr>
            </a:outerShdw>
          </a:effectLst>
        </p:spPr>
      </p:pic>
      <p:sp>
        <p:nvSpPr>
          <p:cNvPr id="4" name="文本框 3">
            <a:extLst>
              <a:ext uri="{FF2B5EF4-FFF2-40B4-BE49-F238E27FC236}">
                <a16:creationId xmlns:a16="http://schemas.microsoft.com/office/drawing/2014/main" id="{D38587D6-10D3-4204-8DEB-6ABFF0CCEB26}"/>
              </a:ext>
            </a:extLst>
          </p:cNvPr>
          <p:cNvSpPr txBox="1"/>
          <p:nvPr/>
        </p:nvSpPr>
        <p:spPr>
          <a:xfrm>
            <a:off x="1562052" y="5400116"/>
            <a:ext cx="7987194"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学习任务：鸢尾花分类</a:t>
            </a:r>
            <a:endParaRPr kumimoji="0" lang="zh-CN" altLang="en-US" sz="52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4630150"/>
      </p:ext>
    </p:extLst>
  </p:cSld>
  <p:clrMapOvr>
    <a:overrideClrMapping bg1="dk1" tx1="lt1" bg2="dk2" tx2="lt2" accent1="accent1" accent2="accent2" accent3="accent3" accent4="accent4" accent5="accent5" accent6="accent6" hlink="hlink" folHlink="folHlink"/>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021机器学习实战">
            <a:extLst>
              <a:ext uri="{FF2B5EF4-FFF2-40B4-BE49-F238E27FC236}">
                <a16:creationId xmlns:a16="http://schemas.microsoft.com/office/drawing/2014/main" id="{05C43440-9043-41EC-8FE1-E08C7349EF86}"/>
              </a:ext>
            </a:extLst>
          </p:cNvPr>
          <p:cNvSpPr txBox="1"/>
          <p:nvPr/>
        </p:nvSpPr>
        <p:spPr>
          <a:xfrm>
            <a:off x="1062472" y="310995"/>
            <a:ext cx="12607736" cy="200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一次简单的机器学习</a:t>
            </a:r>
            <a:endParaRPr sz="8800" dirty="0"/>
          </a:p>
        </p:txBody>
      </p:sp>
      <p:pic>
        <p:nvPicPr>
          <p:cNvPr id="3" name="图片 2" descr="图片包含 文本&#10;&#10;描述已自动生成">
            <a:extLst>
              <a:ext uri="{FF2B5EF4-FFF2-40B4-BE49-F238E27FC236}">
                <a16:creationId xmlns:a16="http://schemas.microsoft.com/office/drawing/2014/main" id="{6B78FB89-EE70-4A99-AE00-25A9C3844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948" y="4146889"/>
            <a:ext cx="9962724" cy="4107728"/>
          </a:xfrm>
          <a:prstGeom prst="rect">
            <a:avLst/>
          </a:prstGeom>
          <a:ln w="25400">
            <a:miter lim="400000"/>
          </a:ln>
          <a:effectLst>
            <a:outerShdw blurRad="254000" dist="127000" dir="5400000" rotWithShape="0">
              <a:srgbClr val="000000">
                <a:alpha val="70000"/>
              </a:srgbClr>
            </a:outerShdw>
          </a:effectLst>
        </p:spPr>
      </p:pic>
      <p:sp>
        <p:nvSpPr>
          <p:cNvPr id="9" name="文本框 8">
            <a:extLst>
              <a:ext uri="{FF2B5EF4-FFF2-40B4-BE49-F238E27FC236}">
                <a16:creationId xmlns:a16="http://schemas.microsoft.com/office/drawing/2014/main" id="{E6C072C9-AEA1-47F0-8A37-0A308B32338E}"/>
              </a:ext>
            </a:extLst>
          </p:cNvPr>
          <p:cNvSpPr txBox="1"/>
          <p:nvPr/>
        </p:nvSpPr>
        <p:spPr>
          <a:xfrm>
            <a:off x="449945" y="2557316"/>
            <a:ext cx="7288144"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Step 1.</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获取历史数据</a:t>
            </a:r>
          </a:p>
        </p:txBody>
      </p:sp>
      <p:pic>
        <p:nvPicPr>
          <p:cNvPr id="10" name="图片 9" descr="图片包含 日历&#10;&#10;描述已自动生成">
            <a:extLst>
              <a:ext uri="{FF2B5EF4-FFF2-40B4-BE49-F238E27FC236}">
                <a16:creationId xmlns:a16="http://schemas.microsoft.com/office/drawing/2014/main" id="{55C2FBF3-5DB7-41E1-991B-CBAD3D66CF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1169" y="10770179"/>
            <a:ext cx="7450282" cy="2483427"/>
          </a:xfrm>
          <a:prstGeom prst="rect">
            <a:avLst/>
          </a:prstGeom>
          <a:ln w="25400">
            <a:miter lim="400000"/>
          </a:ln>
          <a:effectLst>
            <a:outerShdw blurRad="254000" dist="127000" dir="5400000" rotWithShape="0">
              <a:srgbClr val="000000">
                <a:alpha val="70000"/>
              </a:srgbClr>
            </a:outerShdw>
          </a:effectLst>
        </p:spPr>
      </p:pic>
      <p:sp>
        <p:nvSpPr>
          <p:cNvPr id="16" name="文本框 15">
            <a:extLst>
              <a:ext uri="{FF2B5EF4-FFF2-40B4-BE49-F238E27FC236}">
                <a16:creationId xmlns:a16="http://schemas.microsoft.com/office/drawing/2014/main" id="{F114414F-D952-48FF-871D-183AFF65D50C}"/>
              </a:ext>
            </a:extLst>
          </p:cNvPr>
          <p:cNvSpPr txBox="1"/>
          <p:nvPr/>
        </p:nvSpPr>
        <p:spPr>
          <a:xfrm>
            <a:off x="449945" y="9254304"/>
            <a:ext cx="8496903"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Step 2.</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将数据输入模型</a:t>
            </a: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算法</a:t>
            </a:r>
          </a:p>
        </p:txBody>
      </p:sp>
      <p:sp>
        <p:nvSpPr>
          <p:cNvPr id="18" name="文本框 17">
            <a:extLst>
              <a:ext uri="{FF2B5EF4-FFF2-40B4-BE49-F238E27FC236}">
                <a16:creationId xmlns:a16="http://schemas.microsoft.com/office/drawing/2014/main" id="{0E226AA4-AC75-451B-8BA6-5AF0B852FEA3}"/>
              </a:ext>
            </a:extLst>
          </p:cNvPr>
          <p:cNvSpPr txBox="1"/>
          <p:nvPr/>
        </p:nvSpPr>
        <p:spPr>
          <a:xfrm>
            <a:off x="14058573" y="9254303"/>
            <a:ext cx="8496903"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200" b="0" i="0" u="none" strike="noStrike" cap="none" spc="0" normalizeH="0" baseline="0" dirty="0">
                <a:ln>
                  <a:noFill/>
                </a:ln>
                <a:solidFill>
                  <a:srgbClr val="FFFFFF"/>
                </a:solidFill>
                <a:effectLst/>
                <a:uFillTx/>
                <a:latin typeface="+mn-lt"/>
                <a:ea typeface="+mn-ea"/>
                <a:cs typeface="+mn-cs"/>
                <a:sym typeface="Helvetica Light"/>
              </a:rPr>
              <a:t>Step 3.</a:t>
            </a:r>
            <a:r>
              <a:rPr kumimoji="0" lang="zh-CN" altLang="en-US" sz="5200" b="0" i="0" u="none" strike="noStrike" cap="none" spc="0" normalizeH="0" baseline="0" dirty="0">
                <a:ln>
                  <a:noFill/>
                </a:ln>
                <a:solidFill>
                  <a:srgbClr val="FFFFFF"/>
                </a:solidFill>
                <a:effectLst/>
                <a:uFillTx/>
                <a:latin typeface="+mn-lt"/>
                <a:ea typeface="+mn-ea"/>
                <a:cs typeface="+mn-cs"/>
                <a:sym typeface="Helvetica Light"/>
              </a:rPr>
              <a:t>新数据预测</a:t>
            </a:r>
          </a:p>
        </p:txBody>
      </p:sp>
      <p:pic>
        <p:nvPicPr>
          <p:cNvPr id="17" name="图片 16" descr="图形用户界面, 应用程序, 网站&#10;&#10;描述已自动生成">
            <a:extLst>
              <a:ext uri="{FF2B5EF4-FFF2-40B4-BE49-F238E27FC236}">
                <a16:creationId xmlns:a16="http://schemas.microsoft.com/office/drawing/2014/main" id="{6F98E7DA-C1DC-4DD4-824E-AD0D1ED56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8574" y="10798166"/>
            <a:ext cx="9216709" cy="2138208"/>
          </a:xfrm>
          <a:prstGeom prst="rect">
            <a:avLst/>
          </a:prstGeom>
        </p:spPr>
      </p:pic>
      <p:pic>
        <p:nvPicPr>
          <p:cNvPr id="20" name="图片 19">
            <a:extLst>
              <a:ext uri="{FF2B5EF4-FFF2-40B4-BE49-F238E27FC236}">
                <a16:creationId xmlns:a16="http://schemas.microsoft.com/office/drawing/2014/main" id="{F2ECCB55-67BD-4E9A-9D02-3E78C705E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58573" y="10770179"/>
            <a:ext cx="9216709" cy="902811"/>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8762578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021机器学习实战"/>
          <p:cNvSpPr txBox="1"/>
          <p:nvPr/>
        </p:nvSpPr>
        <p:spPr>
          <a:xfrm>
            <a:off x="917814" y="1093929"/>
            <a:ext cx="12607736" cy="36541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11200"/>
            </a:lvl1pPr>
          </a:lstStyle>
          <a:p>
            <a:r>
              <a:rPr lang="zh-CN" altLang="en-US" sz="8800" dirty="0"/>
              <a:t>机器学习核心概念之</a:t>
            </a:r>
            <a:endParaRPr lang="en-US" altLang="zh-CN" sz="8800" dirty="0"/>
          </a:p>
          <a:p>
            <a:r>
              <a:rPr lang="zh-CN" altLang="en-US" sz="8800" dirty="0"/>
              <a:t>算法</a:t>
            </a:r>
            <a:endParaRPr kumimoji="0" lang="zh-CN" altLang="en-US" sz="8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文本框 5">
            <a:extLst>
              <a:ext uri="{FF2B5EF4-FFF2-40B4-BE49-F238E27FC236}">
                <a16:creationId xmlns:a16="http://schemas.microsoft.com/office/drawing/2014/main" id="{5A6E49A1-7166-4FCF-AD1B-C69BAFAC8DAA}"/>
              </a:ext>
            </a:extLst>
          </p:cNvPr>
          <p:cNvSpPr txBox="1"/>
          <p:nvPr/>
        </p:nvSpPr>
        <p:spPr>
          <a:xfrm>
            <a:off x="1104850" y="5116076"/>
            <a:ext cx="15790768"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sz="6000" dirty="0"/>
              <a:t>指某一种数据计算和处理流程。</a:t>
            </a:r>
            <a:endParaRPr lang="en-US" altLang="zh-CN" sz="6000" dirty="0"/>
          </a:p>
          <a:p>
            <a:pPr marL="0" marR="0" indent="0" algn="l" defTabSz="825500" rtl="0" fontAlgn="auto" latinLnBrk="0" hangingPunct="0">
              <a:lnSpc>
                <a:spcPct val="100000"/>
              </a:lnSpc>
              <a:spcBef>
                <a:spcPts val="0"/>
              </a:spcBef>
              <a:spcAft>
                <a:spcPts val="0"/>
              </a:spcAft>
              <a:buClrTx/>
              <a:buSzTx/>
              <a:buFontTx/>
              <a:buNone/>
              <a:tabLst/>
            </a:pPr>
            <a:endParaRPr lang="en-US" altLang="zh-CN" sz="6000" dirty="0"/>
          </a:p>
          <a:p>
            <a:pPr marL="0" marR="0" indent="0" algn="l" defTabSz="825500" rtl="0" fontAlgn="auto" latinLnBrk="0" hangingPunct="0">
              <a:lnSpc>
                <a:spcPct val="100000"/>
              </a:lnSpc>
              <a:spcBef>
                <a:spcPts val="0"/>
              </a:spcBef>
              <a:spcAft>
                <a:spcPts val="0"/>
              </a:spcAft>
              <a:buClrTx/>
              <a:buSzTx/>
              <a:buFontTx/>
              <a:buNone/>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其中，机器学习算法特指可以通过一次次的数据，不断累积经验，能够在既定任务处理上越来越“聪明”的计算流程。</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endParaRPr lang="en-US" altLang="zh-CN" sz="6000" dirty="0"/>
          </a:p>
          <a:p>
            <a:pPr marL="0" marR="0" indent="0" algn="l" defTabSz="825500" rtl="0" fontAlgn="auto" latinLnBrk="0" hangingPunct="0">
              <a:lnSpc>
                <a:spcPct val="100000"/>
              </a:lnSpc>
              <a:spcBef>
                <a:spcPts val="0"/>
              </a:spcBef>
              <a:spcAft>
                <a:spcPts val="0"/>
              </a:spcAft>
              <a:buClrTx/>
              <a:buSzTx/>
              <a:buFontTx/>
              <a:buNone/>
              <a:tabLst/>
            </a:pPr>
            <a:r>
              <a:rPr kumimoji="0" lang="zh-CN" altLang="en-US" sz="6000" b="0" i="0" u="none" strike="noStrike" cap="none" spc="0" normalizeH="0" baseline="0" dirty="0">
                <a:ln>
                  <a:noFill/>
                </a:ln>
                <a:solidFill>
                  <a:srgbClr val="FFFFFF"/>
                </a:solidFill>
                <a:effectLst/>
                <a:uFillTx/>
                <a:latin typeface="+mn-lt"/>
                <a:ea typeface="+mn-ea"/>
                <a:cs typeface="+mn-cs"/>
                <a:sym typeface="Helvetica Light"/>
              </a:rPr>
              <a:t>机器学习用到的算法也被称为机器学习算法、机器学习模型等。</a:t>
            </a:r>
            <a:endParaRPr kumimoji="0" lang="en-US" altLang="zh-CN" sz="60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15626262"/>
      </p:ext>
    </p:extLst>
  </p:cSld>
  <p:clrMapOvr>
    <a:masterClrMapping/>
  </p:clrMapOvr>
  <p:transition spd="med"/>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797</TotalTime>
  <Words>1761</Words>
  <Application>Microsoft Macintosh PowerPoint</Application>
  <PresentationFormat>自定义</PresentationFormat>
  <Paragraphs>245</Paragraphs>
  <Slides>48</Slides>
  <Notes>21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48</vt:i4>
      </vt:variant>
    </vt:vector>
  </HeadingPairs>
  <TitlesOfParts>
    <vt:vector size="53" baseType="lpstr">
      <vt:lpstr>Arial</vt:lpstr>
      <vt:lpstr>Helvetica</vt:lpstr>
      <vt:lpstr>Helvetica Light</vt:lpstr>
      <vt:lpstr>Helvetica Neue</vt:lpstr>
      <vt:lpstr>Gradient</vt:lpstr>
      <vt:lpstr>前言与导学</vt:lpstr>
      <vt:lpstr>Chap 0.前言与导学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第一部分课程内容介绍</vt:lpstr>
      <vt:lpstr>课前准备：Python基础</vt:lpstr>
      <vt:lpstr>课前准备：基础环境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新课发布返场优惠直播</dc:title>
  <cp:lastModifiedBy>吴 昊天</cp:lastModifiedBy>
  <cp:revision>124</cp:revision>
  <dcterms:modified xsi:type="dcterms:W3CDTF">2021-10-14T14:41:04Z</dcterms:modified>
</cp:coreProperties>
</file>